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7" r:id="rId2"/>
  </p:sldMasterIdLst>
  <p:notesMasterIdLst>
    <p:notesMasterId r:id="rId55"/>
  </p:notesMasterIdLst>
  <p:sldIdLst>
    <p:sldId id="863" r:id="rId3"/>
    <p:sldId id="909" r:id="rId4"/>
    <p:sldId id="930" r:id="rId5"/>
    <p:sldId id="910" r:id="rId6"/>
    <p:sldId id="932" r:id="rId7"/>
    <p:sldId id="259" r:id="rId8"/>
    <p:sldId id="260" r:id="rId9"/>
    <p:sldId id="261" r:id="rId10"/>
    <p:sldId id="262" r:id="rId11"/>
    <p:sldId id="264" r:id="rId12"/>
    <p:sldId id="265" r:id="rId13"/>
    <p:sldId id="263" r:id="rId14"/>
    <p:sldId id="933" r:id="rId15"/>
    <p:sldId id="267" r:id="rId16"/>
    <p:sldId id="268" r:id="rId17"/>
    <p:sldId id="912" r:id="rId18"/>
    <p:sldId id="934" r:id="rId19"/>
    <p:sldId id="935" r:id="rId20"/>
    <p:sldId id="734" r:id="rId21"/>
    <p:sldId id="735" r:id="rId22"/>
    <p:sldId id="936" r:id="rId23"/>
    <p:sldId id="925" r:id="rId24"/>
    <p:sldId id="273" r:id="rId25"/>
    <p:sldId id="274" r:id="rId26"/>
    <p:sldId id="319" r:id="rId27"/>
    <p:sldId id="277" r:id="rId28"/>
    <p:sldId id="927" r:id="rId29"/>
    <p:sldId id="937" r:id="rId30"/>
    <p:sldId id="278" r:id="rId31"/>
    <p:sldId id="913" r:id="rId32"/>
    <p:sldId id="915" r:id="rId33"/>
    <p:sldId id="914" r:id="rId34"/>
    <p:sldId id="938" r:id="rId35"/>
    <p:sldId id="923" r:id="rId36"/>
    <p:sldId id="917" r:id="rId37"/>
    <p:sldId id="736" r:id="rId38"/>
    <p:sldId id="737" r:id="rId39"/>
    <p:sldId id="926" r:id="rId40"/>
    <p:sldId id="939" r:id="rId41"/>
    <p:sldId id="911" r:id="rId42"/>
    <p:sldId id="940" r:id="rId43"/>
    <p:sldId id="283" r:id="rId44"/>
    <p:sldId id="284" r:id="rId45"/>
    <p:sldId id="941" r:id="rId46"/>
    <p:sldId id="924" r:id="rId47"/>
    <p:sldId id="287" r:id="rId48"/>
    <p:sldId id="288" r:id="rId49"/>
    <p:sldId id="920" r:id="rId50"/>
    <p:sldId id="290" r:id="rId51"/>
    <p:sldId id="944" r:id="rId52"/>
    <p:sldId id="942" r:id="rId53"/>
    <p:sldId id="291"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 Poh Keam" initials="TPK" lastIdx="1" clrIdx="0">
    <p:extLst>
      <p:ext uri="{19B8F6BF-5375-455C-9EA6-DF929625EA0E}">
        <p15:presenceInfo xmlns:p15="http://schemas.microsoft.com/office/powerpoint/2012/main" userId="S::tan_poh_keam@myrp.edu.sg::6ba791cb-a644-4a90-b603-e1cf59e388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E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503276-6C46-344C-9ADF-B00DF0288D15}" v="10" dt="2020-06-16T00:26:28.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774" autoAdjust="0"/>
    <p:restoredTop sz="76867"/>
  </p:normalViewPr>
  <p:slideViewPr>
    <p:cSldViewPr snapToGrid="0">
      <p:cViewPr varScale="1">
        <p:scale>
          <a:sx n="80" d="100"/>
          <a:sy n="80" d="100"/>
        </p:scale>
        <p:origin x="704" y="176"/>
      </p:cViewPr>
      <p:guideLst/>
    </p:cSldViewPr>
  </p:slideViewPr>
  <p:outlineViewPr>
    <p:cViewPr>
      <p:scale>
        <a:sx n="33" d="100"/>
        <a:sy n="33" d="100"/>
      </p:scale>
      <p:origin x="0" y="-287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Poh Keam" userId="6ba791cb-a644-4a90-b603-e1cf59e38811" providerId="ADAL" clId="{A5503276-6C46-344C-9ADF-B00DF0288D15}"/>
    <pc:docChg chg="modSld">
      <pc:chgData name="Tan Poh Keam" userId="6ba791cb-a644-4a90-b603-e1cf59e38811" providerId="ADAL" clId="{A5503276-6C46-344C-9ADF-B00DF0288D15}" dt="2020-06-16T00:26:39.233" v="79" actId="20577"/>
      <pc:docMkLst>
        <pc:docMk/>
      </pc:docMkLst>
      <pc:sldChg chg="modSp">
        <pc:chgData name="Tan Poh Keam" userId="6ba791cb-a644-4a90-b603-e1cf59e38811" providerId="ADAL" clId="{A5503276-6C46-344C-9ADF-B00DF0288D15}" dt="2020-06-15T04:53:09.913" v="43" actId="13926"/>
        <pc:sldMkLst>
          <pc:docMk/>
          <pc:sldMk cId="2292942443" sldId="277"/>
        </pc:sldMkLst>
        <pc:spChg chg="mod">
          <ac:chgData name="Tan Poh Keam" userId="6ba791cb-a644-4a90-b603-e1cf59e38811" providerId="ADAL" clId="{A5503276-6C46-344C-9ADF-B00DF0288D15}" dt="2020-06-15T04:53:09.913" v="43" actId="13926"/>
          <ac:spMkLst>
            <pc:docMk/>
            <pc:sldMk cId="2292942443" sldId="277"/>
            <ac:spMk id="595" creationId="{00000000-0000-0000-0000-000000000000}"/>
          </ac:spMkLst>
        </pc:spChg>
      </pc:sldChg>
      <pc:sldChg chg="modSp">
        <pc:chgData name="Tan Poh Keam" userId="6ba791cb-a644-4a90-b603-e1cf59e38811" providerId="ADAL" clId="{A5503276-6C46-344C-9ADF-B00DF0288D15}" dt="2020-06-13T08:59:14.075" v="37" actId="20577"/>
        <pc:sldMkLst>
          <pc:docMk/>
          <pc:sldMk cId="2921863958" sldId="291"/>
        </pc:sldMkLst>
        <pc:spChg chg="mod">
          <ac:chgData name="Tan Poh Keam" userId="6ba791cb-a644-4a90-b603-e1cf59e38811" providerId="ADAL" clId="{A5503276-6C46-344C-9ADF-B00DF0288D15}" dt="2020-06-13T08:59:14.075" v="37" actId="20577"/>
          <ac:spMkLst>
            <pc:docMk/>
            <pc:sldMk cId="2921863958" sldId="291"/>
            <ac:spMk id="693" creationId="{00000000-0000-0000-0000-000000000000}"/>
          </ac:spMkLst>
        </pc:spChg>
      </pc:sldChg>
      <pc:sldChg chg="modSp">
        <pc:chgData name="Tan Poh Keam" userId="6ba791cb-a644-4a90-b603-e1cf59e38811" providerId="ADAL" clId="{A5503276-6C46-344C-9ADF-B00DF0288D15}" dt="2020-06-16T00:26:39.233" v="79" actId="20577"/>
        <pc:sldMkLst>
          <pc:docMk/>
          <pc:sldMk cId="4093817691" sldId="912"/>
        </pc:sldMkLst>
        <pc:spChg chg="mod">
          <ac:chgData name="Tan Poh Keam" userId="6ba791cb-a644-4a90-b603-e1cf59e38811" providerId="ADAL" clId="{A5503276-6C46-344C-9ADF-B00DF0288D15}" dt="2020-06-16T00:26:39.233" v="79" actId="20577"/>
          <ac:spMkLst>
            <pc:docMk/>
            <pc:sldMk cId="4093817691" sldId="912"/>
            <ac:spMk id="3" creationId="{40A7CB32-098D-E54E-B600-B4D33B6115B8}"/>
          </ac:spMkLst>
        </pc:spChg>
      </pc:sldChg>
      <pc:sldChg chg="modSp">
        <pc:chgData name="Tan Poh Keam" userId="6ba791cb-a644-4a90-b603-e1cf59e38811" providerId="ADAL" clId="{A5503276-6C46-344C-9ADF-B00DF0288D15}" dt="2020-06-15T07:40:58.992" v="44" actId="20577"/>
        <pc:sldMkLst>
          <pc:docMk/>
          <pc:sldMk cId="4248511328" sldId="933"/>
        </pc:sldMkLst>
        <pc:spChg chg="mod">
          <ac:chgData name="Tan Poh Keam" userId="6ba791cb-a644-4a90-b603-e1cf59e38811" providerId="ADAL" clId="{A5503276-6C46-344C-9ADF-B00DF0288D15}" dt="2020-06-15T07:40:58.992" v="44" actId="20577"/>
          <ac:spMkLst>
            <pc:docMk/>
            <pc:sldMk cId="4248511328" sldId="933"/>
            <ac:spMk id="495" creationId="{00000000-0000-0000-0000-000000000000}"/>
          </ac:spMkLst>
        </pc:spChg>
      </pc:sldChg>
      <pc:sldChg chg="modSp">
        <pc:chgData name="Tan Poh Keam" userId="6ba791cb-a644-4a90-b603-e1cf59e38811" providerId="ADAL" clId="{A5503276-6C46-344C-9ADF-B00DF0288D15}" dt="2020-06-15T04:51:09.001" v="42" actId="20577"/>
        <pc:sldMkLst>
          <pc:docMk/>
          <pc:sldMk cId="2874417833" sldId="934"/>
        </pc:sldMkLst>
        <pc:spChg chg="mod">
          <ac:chgData name="Tan Poh Keam" userId="6ba791cb-a644-4a90-b603-e1cf59e38811" providerId="ADAL" clId="{A5503276-6C46-344C-9ADF-B00DF0288D15}" dt="2020-06-15T04:51:09.001" v="42" actId="20577"/>
          <ac:spMkLst>
            <pc:docMk/>
            <pc:sldMk cId="2874417833" sldId="934"/>
            <ac:spMk id="10" creationId="{A7D37842-5034-1E45-A744-9C77C19BD7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64E68-E1CB-4BEC-9EA8-F5DC38A4F66E}" type="datetimeFigureOut">
              <a:rPr lang="en-SG" smtClean="0"/>
              <a:t>16/6/20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79D2A-5779-4384-9E1B-C7683D4438AE}" type="slidenum">
              <a:rPr lang="en-SG" smtClean="0"/>
              <a:t>‹#›</a:t>
            </a:fld>
            <a:endParaRPr lang="en-SG"/>
          </a:p>
        </p:txBody>
      </p:sp>
    </p:spTree>
    <p:extLst>
      <p:ext uri="{BB962C8B-B14F-4D97-AF65-F5344CB8AC3E}">
        <p14:creationId xmlns:p14="http://schemas.microsoft.com/office/powerpoint/2010/main" val="32929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Welcome to Week 2! Today we’ll show you some of the most popular NLP libraries in Python, and also go through a series of </a:t>
            </a:r>
            <a:r>
              <a:rPr lang="en-SG" dirty="0" err="1"/>
              <a:t>preprocessing</a:t>
            </a:r>
            <a:r>
              <a:rPr lang="en-SG" dirty="0"/>
              <a:t> techniques. Text data is typically quite messy, so a lot of </a:t>
            </a:r>
            <a:r>
              <a:rPr lang="en-SG" dirty="0" err="1"/>
              <a:t>preprocessing</a:t>
            </a:r>
            <a:r>
              <a:rPr lang="en-SG" dirty="0"/>
              <a:t> has to be done before you can do any analysis.</a:t>
            </a:r>
          </a:p>
        </p:txBody>
      </p:sp>
      <p:sp>
        <p:nvSpPr>
          <p:cNvPr id="4" name="Slide Number Placeholder 3"/>
          <p:cNvSpPr>
            <a:spLocks noGrp="1"/>
          </p:cNvSpPr>
          <p:nvPr>
            <p:ph type="sldNum" sz="quarter" idx="5"/>
          </p:nvPr>
        </p:nvSpPr>
        <p:spPr/>
        <p:txBody>
          <a:bodyPr/>
          <a:lstStyle/>
          <a:p>
            <a:fld id="{30979D2A-5779-4384-9E1B-C7683D4438AE}" type="slidenum">
              <a:rPr lang="en-SG" smtClean="0"/>
              <a:t>1</a:t>
            </a:fld>
            <a:endParaRPr lang="en-SG"/>
          </a:p>
        </p:txBody>
      </p:sp>
    </p:spTree>
    <p:extLst>
      <p:ext uri="{BB962C8B-B14F-4D97-AF65-F5344CB8AC3E}">
        <p14:creationId xmlns:p14="http://schemas.microsoft.com/office/powerpoint/2010/main" val="1303059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xfrm>
            <a:off x="381000" y="685800"/>
            <a:ext cx="6096000" cy="3429000"/>
          </a:xfrm>
          <a:prstGeom prst="rect">
            <a:avLst/>
          </a:prstGeom>
        </p:spPr>
        <p:txBody>
          <a:bodyPr/>
          <a:lstStyle/>
          <a:p>
            <a:endParaRPr/>
          </a:p>
        </p:txBody>
      </p:sp>
      <p:sp>
        <p:nvSpPr>
          <p:cNvPr id="506" name="Shape 506"/>
          <p:cNvSpPr>
            <a:spLocks noGrp="1"/>
          </p:cNvSpPr>
          <p:nvPr>
            <p:ph type="body" sz="quarter" idx="1"/>
          </p:nvPr>
        </p:nvSpPr>
        <p:spPr>
          <a:prstGeom prst="rect">
            <a:avLst/>
          </a:prstGeom>
        </p:spPr>
        <p:txBody>
          <a:bodyPr/>
          <a:lstStyle>
            <a:lvl1pPr marL="125961" indent="-125961">
              <a:buSzPct val="100000"/>
              <a:buFont typeface="Arial"/>
              <a:buChar char="•"/>
              <a:defRPr sz="1600"/>
            </a:lvl1pPr>
          </a:lstStyle>
          <a:p>
            <a:r>
              <a:rPr lang="en-US" dirty="0"/>
              <a:t>Lecturer Notes and Guides</a:t>
            </a:r>
          </a:p>
          <a:p>
            <a:r>
              <a:rPr lang="en-US" dirty="0"/>
              <a:t>We can pause here.</a:t>
            </a:r>
          </a:p>
          <a:p>
            <a:r>
              <a:rPr lang="en-US" dirty="0"/>
              <a:t>Ask students how to get statements from this?</a:t>
            </a:r>
          </a:p>
          <a:p>
            <a:r>
              <a:rPr lang="en-US" dirty="0"/>
              <a:t>How can you determine end of a statement?</a:t>
            </a:r>
          </a:p>
          <a:p>
            <a:r>
              <a:rPr lang="en-US" dirty="0"/>
              <a:t>How can you determine to start of a statement.</a:t>
            </a:r>
          </a:p>
          <a:p>
            <a:pPr lvl="1"/>
            <a:r>
              <a:rPr lang="en-US" dirty="0"/>
              <a:t>You can't go by Capitalization (</a:t>
            </a:r>
            <a:r>
              <a:rPr lang="en-US" dirty="0" err="1"/>
              <a:t>Mr</a:t>
            </a:r>
            <a:r>
              <a:rPr lang="en-US" dirty="0"/>
              <a:t> Month will give you some trouble)</a:t>
            </a:r>
          </a:p>
          <a:p>
            <a:pPr lvl="1"/>
            <a:r>
              <a:rPr lang="en-US" dirty="0"/>
              <a:t>You can't go by punctuation</a:t>
            </a:r>
          </a:p>
          <a:p>
            <a:pPr lvl="1"/>
            <a:endParaRPr lang="en-US" dirty="0"/>
          </a:p>
          <a:p>
            <a:r>
              <a:rPr lang="en-US" dirty="0"/>
              <a:t>You might</a:t>
            </a:r>
            <a:r>
              <a:rPr lang="en-US" baseline="0" dirty="0"/>
              <a:t> say that capitalization or punctuation are good places to start but as you can see proper nouns (Smith) and titles (Mr.) are two examples of common words that break those rules for tokenization</a:t>
            </a:r>
          </a:p>
          <a:p>
            <a:r>
              <a:rPr lang="en-US" baseline="0" dirty="0"/>
              <a:t>This is where built-in tokenizers can help</a:t>
            </a:r>
            <a:endParaRPr dirty="0"/>
          </a:p>
        </p:txBody>
      </p:sp>
    </p:spTree>
    <p:extLst>
      <p:ext uri="{BB962C8B-B14F-4D97-AF65-F5344CB8AC3E}">
        <p14:creationId xmlns:p14="http://schemas.microsoft.com/office/powerpoint/2010/main" val="407040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marL="125961" indent="-125961">
              <a:buSzPct val="100000"/>
              <a:buFont typeface="Arial"/>
              <a:buChar char="•"/>
              <a:defRPr sz="1600"/>
            </a:pPr>
            <a:r>
              <a:rPr lang="en-US" dirty="0"/>
              <a:t>Lecturer Note:</a:t>
            </a:r>
          </a:p>
          <a:p>
            <a:pPr marL="125961" indent="-125961">
              <a:buSzPct val="100000"/>
              <a:buFont typeface="Arial"/>
              <a:buChar char="•"/>
              <a:defRPr sz="1600"/>
            </a:pPr>
            <a:endParaRPr lang="en-US" dirty="0"/>
          </a:p>
          <a:p>
            <a:pPr marL="125961" indent="-125961">
              <a:buSzPct val="100000"/>
              <a:buFont typeface="Arial"/>
              <a:buChar char="•"/>
              <a:defRPr sz="1600"/>
            </a:pPr>
            <a:r>
              <a:rPr lang="en-US" dirty="0"/>
              <a:t>As</a:t>
            </a:r>
            <a:r>
              <a:rPr lang="en-US" baseline="0" dirty="0"/>
              <a:t> you can see, developers have been hard at work to make sure that tokenizers are able to accurately pick out sentences from a piece of text.</a:t>
            </a:r>
          </a:p>
          <a:p>
            <a:pPr marL="125961" indent="-125961">
              <a:buSzPct val="100000"/>
              <a:buFont typeface="Arial"/>
              <a:buChar char="•"/>
              <a:defRPr sz="1600"/>
            </a:pPr>
            <a:r>
              <a:rPr lang="en-US" baseline="0" dirty="0"/>
              <a:t>What if you want to take it a step further a break into words instead.</a:t>
            </a:r>
          </a:p>
          <a:p>
            <a:pPr marL="125961" indent="-125961">
              <a:buSzPct val="100000"/>
              <a:buFont typeface="Arial"/>
              <a:buChar char="•"/>
              <a:defRPr sz="1600"/>
            </a:pPr>
            <a:endParaRPr lang="en-US" baseline="0" dirty="0"/>
          </a:p>
          <a:p>
            <a:pPr marL="125961" indent="-125961">
              <a:buSzPct val="100000"/>
              <a:buFont typeface="Arial"/>
              <a:buChar char="•"/>
              <a:defRPr sz="1600"/>
            </a:pPr>
            <a:endParaRPr dirty="0"/>
          </a:p>
        </p:txBody>
      </p:sp>
    </p:spTree>
    <p:extLst>
      <p:ext uri="{BB962C8B-B14F-4D97-AF65-F5344CB8AC3E}">
        <p14:creationId xmlns:p14="http://schemas.microsoft.com/office/powerpoint/2010/main" val="888146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noRot="1" noChangeAspect="1"/>
          </p:cNvSpPr>
          <p:nvPr>
            <p:ph type="sldImg"/>
          </p:nvPr>
        </p:nvSpPr>
        <p:spPr>
          <a:xfrm>
            <a:off x="381000" y="685800"/>
            <a:ext cx="6096000" cy="3429000"/>
          </a:xfrm>
          <a:prstGeom prst="rect">
            <a:avLst/>
          </a:prstGeom>
        </p:spPr>
        <p:txBody>
          <a:bodyPr/>
          <a:lstStyle/>
          <a:p>
            <a:endParaRPr/>
          </a:p>
        </p:txBody>
      </p:sp>
      <p:sp>
        <p:nvSpPr>
          <p:cNvPr id="501" name="Shape 501"/>
          <p:cNvSpPr>
            <a:spLocks noGrp="1"/>
          </p:cNvSpPr>
          <p:nvPr>
            <p:ph type="body" sz="quarter" idx="1"/>
          </p:nvPr>
        </p:nvSpPr>
        <p:spPr>
          <a:prstGeom prst="rect">
            <a:avLst/>
          </a:prstGeom>
        </p:spPr>
        <p:txBody>
          <a:bodyPr/>
          <a:lstStyle/>
          <a:p>
            <a:endParaRPr lang="en-US" dirty="0"/>
          </a:p>
          <a:p>
            <a:r>
              <a:rPr lang="en-US" dirty="0"/>
              <a:t>Now, upfront tokenizer into words isn't very helpful. You can see that the "sentence" information is somehow lost!</a:t>
            </a:r>
          </a:p>
          <a:p>
            <a:endParaRPr lang="en-US" dirty="0"/>
          </a:p>
          <a:p>
            <a:r>
              <a:rPr lang="en-US" dirty="0"/>
              <a:t>To overcome this problem, we can take a two step tokenizing approach.</a:t>
            </a:r>
          </a:p>
          <a:p>
            <a:r>
              <a:rPr lang="en-US" dirty="0"/>
              <a:t>We can break the text into sentences, and within the sentences break into tokens.</a:t>
            </a:r>
          </a:p>
          <a:p>
            <a:r>
              <a:rPr lang="en-US" dirty="0"/>
              <a:t>So, in this example, the output is a list. It </a:t>
            </a:r>
            <a:r>
              <a:rPr lang="en-US" dirty="0" err="1"/>
              <a:t>cantains</a:t>
            </a:r>
            <a:r>
              <a:rPr lang="en-US" dirty="0"/>
              <a:t> 3 lists. Each </a:t>
            </a:r>
            <a:r>
              <a:rPr lang="en-US" dirty="0" err="1"/>
              <a:t>sublist</a:t>
            </a:r>
            <a:r>
              <a:rPr lang="en-US" dirty="0"/>
              <a:t> contains the words related to the sentences</a:t>
            </a:r>
          </a:p>
          <a:p>
            <a:endParaRPr lang="en-US" dirty="0"/>
          </a:p>
          <a:p>
            <a:r>
              <a:rPr lang="en-US" dirty="0"/>
              <a:t>Question for students: Can you spot the word that is "over tokenized". : Hint I'm</a:t>
            </a:r>
          </a:p>
          <a:p>
            <a:endParaRPr lang="en-US" dirty="0"/>
          </a:p>
          <a:p>
            <a:endParaRPr lang="en-US" dirty="0"/>
          </a:p>
          <a:p>
            <a:endParaRPr lang="en-US" dirty="0"/>
          </a:p>
          <a:p>
            <a:endParaRPr lang="en-US" dirty="0"/>
          </a:p>
          <a:p>
            <a:endParaRPr dirty="0"/>
          </a:p>
        </p:txBody>
      </p:sp>
    </p:spTree>
    <p:extLst>
      <p:ext uri="{BB962C8B-B14F-4D97-AF65-F5344CB8AC3E}">
        <p14:creationId xmlns:p14="http://schemas.microsoft.com/office/powerpoint/2010/main" val="837559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noRot="1" noChangeAspect="1"/>
          </p:cNvSpPr>
          <p:nvPr>
            <p:ph type="sldImg"/>
          </p:nvPr>
        </p:nvSpPr>
        <p:spPr>
          <a:xfrm>
            <a:off x="381000" y="685800"/>
            <a:ext cx="6096000" cy="3429000"/>
          </a:xfrm>
          <a:prstGeom prst="rect">
            <a:avLst/>
          </a:prstGeom>
        </p:spPr>
        <p:txBody>
          <a:bodyPr/>
          <a:lstStyle/>
          <a:p>
            <a:endParaRPr/>
          </a:p>
        </p:txBody>
      </p:sp>
      <p:sp>
        <p:nvSpPr>
          <p:cNvPr id="501" name="Shape 501"/>
          <p:cNvSpPr>
            <a:spLocks noGrp="1"/>
          </p:cNvSpPr>
          <p:nvPr>
            <p:ph type="body" sz="quarter" idx="1"/>
          </p:nvPr>
        </p:nvSpPr>
        <p:spPr>
          <a:prstGeom prst="rect">
            <a:avLst/>
          </a:prstGeom>
        </p:spPr>
        <p:txBody>
          <a:bodyPr/>
          <a:lstStyle/>
          <a:p>
            <a:endParaRPr lang="en-US" dirty="0"/>
          </a:p>
          <a:p>
            <a:r>
              <a:rPr lang="en-US" dirty="0"/>
              <a:t>Now, upfront tokenizer into words isn't very helpful. You can see that the "sentence" information is somehow lost!</a:t>
            </a:r>
          </a:p>
          <a:p>
            <a:endParaRPr lang="en-US" dirty="0"/>
          </a:p>
          <a:p>
            <a:r>
              <a:rPr lang="en-US" dirty="0"/>
              <a:t>To overcome this problem, we can take a two step tokenizing approach.</a:t>
            </a:r>
          </a:p>
          <a:p>
            <a:r>
              <a:rPr lang="en-US" dirty="0"/>
              <a:t>We can break the text into sentences, and within the sentences break into tokens.</a:t>
            </a:r>
          </a:p>
          <a:p>
            <a:r>
              <a:rPr lang="en-US" dirty="0"/>
              <a:t>So, in this example, the output is a list. It </a:t>
            </a:r>
            <a:r>
              <a:rPr lang="en-US" dirty="0" err="1"/>
              <a:t>cantains</a:t>
            </a:r>
            <a:r>
              <a:rPr lang="en-US" dirty="0"/>
              <a:t> 3 lists. Each </a:t>
            </a:r>
            <a:r>
              <a:rPr lang="en-US" dirty="0" err="1"/>
              <a:t>sublist</a:t>
            </a:r>
            <a:r>
              <a:rPr lang="en-US" dirty="0"/>
              <a:t> contains the words related to the sentences</a:t>
            </a:r>
          </a:p>
          <a:p>
            <a:endParaRPr lang="en-US" dirty="0"/>
          </a:p>
          <a:p>
            <a:r>
              <a:rPr lang="en-US" dirty="0"/>
              <a:t>Question for students: Can you spot the word that is "over tokenized". : Hint I'm</a:t>
            </a:r>
          </a:p>
          <a:p>
            <a:endParaRPr lang="en-US" dirty="0"/>
          </a:p>
          <a:p>
            <a:endParaRPr lang="en-US" dirty="0"/>
          </a:p>
          <a:p>
            <a:endParaRPr lang="en-US" dirty="0"/>
          </a:p>
          <a:p>
            <a:endParaRPr lang="en-US" dirty="0"/>
          </a:p>
          <a:p>
            <a:endParaRPr dirty="0"/>
          </a:p>
        </p:txBody>
      </p:sp>
    </p:spTree>
    <p:extLst>
      <p:ext uri="{BB962C8B-B14F-4D97-AF65-F5344CB8AC3E}">
        <p14:creationId xmlns:p14="http://schemas.microsoft.com/office/powerpoint/2010/main" val="6024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noRot="1" noChangeAspect="1"/>
          </p:cNvSpPr>
          <p:nvPr>
            <p:ph type="sldImg"/>
          </p:nvPr>
        </p:nvSpPr>
        <p:spPr>
          <a:xfrm>
            <a:off x="381000" y="685800"/>
            <a:ext cx="6096000" cy="3429000"/>
          </a:xfrm>
          <a:prstGeom prst="rect">
            <a:avLst/>
          </a:prstGeom>
        </p:spPr>
        <p:txBody>
          <a:bodyPr/>
          <a:lstStyle/>
          <a:p>
            <a:endParaRPr/>
          </a:p>
        </p:txBody>
      </p:sp>
      <p:sp>
        <p:nvSpPr>
          <p:cNvPr id="527" name="Shape 527"/>
          <p:cNvSpPr>
            <a:spLocks noGrp="1"/>
          </p:cNvSpPr>
          <p:nvPr>
            <p:ph type="body" sz="quarter" idx="1"/>
          </p:nvPr>
        </p:nvSpPr>
        <p:spPr>
          <a:prstGeom prst="rect">
            <a:avLst/>
          </a:prstGeom>
        </p:spPr>
        <p:txBody>
          <a:bodyPr/>
          <a:lstStyle/>
          <a:p>
            <a:pPr marL="79321" indent="-79321">
              <a:buSzPct val="100000"/>
              <a:buFont typeface="Arial"/>
              <a:buChar char="•"/>
              <a:defRPr sz="1600"/>
            </a:pPr>
            <a:r>
              <a:rPr lang="en-US" dirty="0"/>
              <a:t>If you look at the results of tokenizing based on words, you will notice some unsatisfactory results.</a:t>
            </a:r>
          </a:p>
          <a:p>
            <a:pPr marL="79321" indent="-79321">
              <a:buSzPct val="100000"/>
              <a:buFont typeface="Arial"/>
              <a:buChar char="•"/>
              <a:defRPr sz="1600"/>
            </a:pPr>
            <a:r>
              <a:rPr lang="en-US" dirty="0"/>
              <a:t>For example I'm should be one logic unit, but the default tokenize breaks into three tokens.</a:t>
            </a:r>
          </a:p>
          <a:p>
            <a:pPr marL="79321" indent="-79321">
              <a:buSzPct val="100000"/>
              <a:buFont typeface="Arial"/>
              <a:buChar char="•"/>
              <a:defRPr sz="1600"/>
            </a:pPr>
            <a:endParaRPr lang="en-US" dirty="0"/>
          </a:p>
          <a:p>
            <a:pPr marL="79321" indent="-79321">
              <a:buSzPct val="100000"/>
              <a:buFont typeface="Arial"/>
              <a:buChar char="•"/>
              <a:defRPr sz="1600"/>
            </a:pPr>
            <a:r>
              <a:rPr lang="en-US" dirty="0"/>
              <a:t>The other is (tomatoes and cumbers), what if you need to keep to bracket together to</a:t>
            </a:r>
            <a:endParaRPr dirty="0"/>
          </a:p>
        </p:txBody>
      </p:sp>
    </p:spTree>
    <p:extLst>
      <p:ext uri="{BB962C8B-B14F-4D97-AF65-F5344CB8AC3E}">
        <p14:creationId xmlns:p14="http://schemas.microsoft.com/office/powerpoint/2010/main" val="2860994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xfrm>
            <a:off x="381000" y="685800"/>
            <a:ext cx="6096000" cy="3429000"/>
          </a:xfrm>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p>
            <a:pPr marL="79321" indent="-79321">
              <a:buSzPct val="100000"/>
              <a:buFont typeface="Arial"/>
              <a:buChar char="•"/>
              <a:defRPr sz="1600"/>
            </a:pPr>
            <a:r>
              <a:rPr lang="en-US" dirty="0"/>
              <a:t>In this example, the regular expression is \s+. </a:t>
            </a:r>
          </a:p>
          <a:p>
            <a:pPr marL="79321" indent="-79321">
              <a:buSzPct val="100000"/>
              <a:buFont typeface="Arial"/>
              <a:buChar char="•"/>
              <a:defRPr sz="1600"/>
            </a:pPr>
            <a:r>
              <a:rPr lang="en-SG" sz="1600" b="0" i="0" kern="1200" dirty="0">
                <a:solidFill>
                  <a:schemeClr val="tx1"/>
                </a:solidFill>
                <a:effectLst/>
                <a:latin typeface="+mn-lt"/>
                <a:ea typeface="+mn-ea"/>
                <a:cs typeface="+mn-cs"/>
              </a:rPr>
              <a:t>\</a:t>
            </a:r>
            <a:r>
              <a:rPr lang="en-SG" sz="1600" b="1" i="0" kern="1200" dirty="0">
                <a:solidFill>
                  <a:schemeClr val="tx1"/>
                </a:solidFill>
                <a:effectLst/>
                <a:latin typeface="+mn-lt"/>
                <a:ea typeface="+mn-ea"/>
                <a:cs typeface="+mn-cs"/>
              </a:rPr>
              <a:t>s</a:t>
            </a:r>
            <a:r>
              <a:rPr lang="en-SG" sz="1600" b="0" i="0" kern="1200" dirty="0">
                <a:solidFill>
                  <a:schemeClr val="tx1"/>
                </a:solidFill>
                <a:effectLst/>
                <a:latin typeface="+mn-lt"/>
                <a:ea typeface="+mn-ea"/>
                <a:cs typeface="+mn-cs"/>
              </a:rPr>
              <a:t> stands for “whitespace character.</a:t>
            </a:r>
          </a:p>
          <a:p>
            <a:pPr marL="79321" indent="-79321">
              <a:buSzPct val="100000"/>
              <a:buFont typeface="Arial"/>
              <a:buChar char="•"/>
              <a:defRPr sz="1600"/>
            </a:pPr>
            <a:r>
              <a:rPr lang="en-SG" sz="1600" b="0" i="0" kern="1200" dirty="0">
                <a:solidFill>
                  <a:schemeClr val="tx1"/>
                </a:solidFill>
                <a:effectLst/>
                <a:latin typeface="+mn-lt"/>
                <a:ea typeface="+mn-ea"/>
                <a:cs typeface="+mn-cs"/>
              </a:rPr>
              <a:t>So in this example, we are using space as the basics to cut up the statements. This is very similar to word tokenizer function that was introduced earlier. But in this case,  we have managed to keep the I'm </a:t>
            </a:r>
            <a:r>
              <a:rPr lang="en-SG" sz="1600" b="0" i="0" kern="1200" dirty="0" err="1">
                <a:solidFill>
                  <a:schemeClr val="tx1"/>
                </a:solidFill>
                <a:effectLst/>
                <a:latin typeface="+mn-lt"/>
                <a:ea typeface="+mn-ea"/>
                <a:cs typeface="+mn-cs"/>
              </a:rPr>
              <a:t>togather</a:t>
            </a:r>
            <a:r>
              <a:rPr lang="en-SG" sz="1600" b="0" i="0" kern="1200" dirty="0">
                <a:solidFill>
                  <a:schemeClr val="tx1"/>
                </a:solidFill>
                <a:effectLst/>
                <a:latin typeface="+mn-lt"/>
                <a:ea typeface="+mn-ea"/>
                <a:cs typeface="+mn-cs"/>
              </a:rPr>
              <a:t>.</a:t>
            </a:r>
          </a:p>
          <a:p>
            <a:pPr marL="79321" indent="-79321">
              <a:buSzPct val="100000"/>
              <a:buFont typeface="Arial"/>
              <a:buChar char="•"/>
              <a:defRPr sz="1600"/>
            </a:pPr>
            <a:endParaRPr lang="en-SG" sz="1600" b="0" i="0" kern="1200" dirty="0">
              <a:solidFill>
                <a:schemeClr val="tx1"/>
              </a:solidFill>
              <a:effectLst/>
              <a:latin typeface="+mn-lt"/>
              <a:ea typeface="+mn-ea"/>
              <a:cs typeface="+mn-cs"/>
            </a:endParaRPr>
          </a:p>
          <a:p>
            <a:pPr marL="79321" indent="-79321">
              <a:buSzPct val="100000"/>
              <a:buFont typeface="Arial"/>
              <a:buChar char="•"/>
              <a:defRPr sz="1600"/>
            </a:pPr>
            <a:endParaRPr lang="en-US" dirty="0"/>
          </a:p>
          <a:p>
            <a:pPr marL="79321" indent="-79321">
              <a:buSzPct val="100000"/>
              <a:buFont typeface="Arial"/>
              <a:buChar char="•"/>
              <a:defRPr sz="1600"/>
            </a:pPr>
            <a:r>
              <a:rPr lang="en-US" dirty="0"/>
              <a:t>Good website for interpreting regular expressions: </a:t>
            </a:r>
            <a:r>
              <a:rPr lang="en-US" u="sng" dirty="0">
                <a:solidFill>
                  <a:srgbClr val="0000FF"/>
                </a:solidFill>
                <a:uFill>
                  <a:solidFill>
                    <a:srgbClr val="0000FF"/>
                  </a:solidFill>
                </a:uFill>
                <a:hlinkClick r:id="rId3"/>
              </a:rPr>
              <a:t>https://regex101.com</a:t>
            </a:r>
          </a:p>
          <a:p>
            <a:pPr marL="79321" indent="-79321">
              <a:buSzPct val="100000"/>
              <a:buFont typeface="Arial"/>
              <a:buChar char="•"/>
              <a:defRPr sz="1600"/>
            </a:pPr>
            <a:r>
              <a:rPr lang="en-US" dirty="0"/>
              <a:t>\s+ /</a:t>
            </a:r>
          </a:p>
          <a:p>
            <a:pPr marL="307921" lvl="1" indent="-79321">
              <a:buSzPct val="100000"/>
              <a:buFont typeface="Arial"/>
              <a:buChar char="•"/>
              <a:defRPr sz="1600"/>
            </a:pPr>
            <a:r>
              <a:rPr lang="en-US" dirty="0"/>
              <a:t>\s+ matches any whitespace character (equal to [\r\n\t\f\v ])</a:t>
            </a:r>
          </a:p>
          <a:p>
            <a:pPr marL="307921" lvl="1" indent="-79321">
              <a:buSzPct val="100000"/>
              <a:buFont typeface="Arial"/>
              <a:buChar char="•"/>
              <a:defRPr sz="1600"/>
            </a:pPr>
            <a:r>
              <a:rPr lang="en-US" dirty="0"/>
              <a:t>+ Quantifier — Matches between one and unlimited times, as many times as possible, giving back as needed (greedy)</a:t>
            </a:r>
          </a:p>
          <a:p>
            <a:pPr marL="79321" indent="-79321">
              <a:buSzPct val="100000"/>
              <a:buFont typeface="Arial"/>
              <a:buChar char="•"/>
              <a:defRPr sz="1600"/>
            </a:pPr>
            <a:r>
              <a:rPr lang="en-US" dirty="0"/>
              <a:t>[A-Z]['\w]+</a:t>
            </a:r>
          </a:p>
          <a:p>
            <a:pPr marL="307921" lvl="1" indent="-79321">
              <a:buSzPct val="100000"/>
              <a:buFont typeface="Arial"/>
              <a:buChar char="•"/>
              <a:defRPr sz="1600"/>
            </a:pPr>
            <a:r>
              <a:rPr lang="en-US" dirty="0"/>
              <a:t>Match a single character present in the list below [A-Z]</a:t>
            </a:r>
          </a:p>
          <a:p>
            <a:pPr marL="536523" lvl="2" indent="-79323">
              <a:buSzPct val="100000"/>
              <a:buFont typeface="Arial"/>
              <a:buChar char="•"/>
              <a:defRPr sz="1600"/>
            </a:pPr>
            <a:r>
              <a:rPr lang="en-US" dirty="0"/>
              <a:t>A-Z a single character in the range between A (index 65) and Z (index 90) (case sensitive)</a:t>
            </a:r>
          </a:p>
          <a:p>
            <a:pPr marL="307921" lvl="1" indent="-79321">
              <a:buSzPct val="100000"/>
              <a:buFont typeface="Arial"/>
              <a:buChar char="•"/>
              <a:defRPr sz="1600"/>
            </a:pPr>
            <a:r>
              <a:rPr lang="en-US" dirty="0"/>
              <a:t>Match a single character present in the list below ['\w]+</a:t>
            </a:r>
          </a:p>
          <a:p>
            <a:pPr marL="536523" lvl="2" indent="-79323">
              <a:buSzPct val="100000"/>
              <a:buFont typeface="Arial"/>
              <a:buChar char="•"/>
              <a:defRPr sz="1600"/>
            </a:pPr>
            <a:r>
              <a:rPr lang="en-US" dirty="0"/>
              <a:t>+ Quantifier — Matches between one and unlimited times, as many times as possible, giving back as needed (greedy)</a:t>
            </a:r>
          </a:p>
          <a:p>
            <a:pPr marL="536523" lvl="2" indent="-79323">
              <a:buSzPct val="100000"/>
              <a:buFont typeface="Arial"/>
              <a:buChar char="•"/>
              <a:defRPr sz="1600"/>
            </a:pPr>
            <a:r>
              <a:rPr lang="en-US" dirty="0"/>
              <a:t>' matches the character ' literally (case sensitive)</a:t>
            </a:r>
          </a:p>
          <a:p>
            <a:pPr marL="536523" lvl="2" indent="-79323">
              <a:buSzPct val="100000"/>
              <a:buFont typeface="Arial"/>
              <a:buChar char="•"/>
              <a:defRPr sz="1600"/>
            </a:pPr>
            <a:r>
              <a:rPr lang="en-US" dirty="0"/>
              <a:t>\w matches any word character (equal to [a-zA-Z0-9_])</a:t>
            </a:r>
          </a:p>
          <a:p>
            <a:pPr marL="125961" indent="-125961">
              <a:buSzPct val="100000"/>
              <a:buFont typeface="Arial"/>
              <a:buChar char="•"/>
              <a:defRPr sz="1600"/>
            </a:pPr>
            <a:endParaRPr lang="en-US" dirty="0"/>
          </a:p>
          <a:p>
            <a:pPr marL="125961" indent="-125961">
              <a:buSzPct val="100000"/>
              <a:buFont typeface="Arial"/>
              <a:buChar char="•"/>
              <a:defRPr sz="1600"/>
            </a:pPr>
            <a:endParaRPr lang="en-US" dirty="0"/>
          </a:p>
          <a:p>
            <a:pPr marL="125961" indent="-125961">
              <a:buSzPct val="100000"/>
              <a:buFont typeface="Arial"/>
              <a:buChar char="•"/>
              <a:defRPr sz="1600"/>
            </a:pPr>
            <a:r>
              <a:rPr lang="en-US" dirty="0"/>
              <a:t>As</a:t>
            </a:r>
            <a:r>
              <a:rPr lang="en-US" baseline="0" dirty="0"/>
              <a:t> you can see, the possibilities are endless for tokenization, and the regex you learned in last week’s notes will be very useful if you want full control in how you create your tokens.</a:t>
            </a:r>
            <a:endParaRPr dirty="0"/>
          </a:p>
        </p:txBody>
      </p:sp>
    </p:spTree>
    <p:extLst>
      <p:ext uri="{BB962C8B-B14F-4D97-AF65-F5344CB8AC3E}">
        <p14:creationId xmlns:p14="http://schemas.microsoft.com/office/powerpoint/2010/main" val="921214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xfrm>
            <a:off x="381000" y="685800"/>
            <a:ext cx="6096000" cy="3429000"/>
          </a:xfrm>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marL="125961" marR="0" lvl="0" indent="-125961" algn="l" defTabSz="914400" rtl="0" eaLnBrk="1" fontAlgn="auto" latinLnBrk="0" hangingPunct="1">
              <a:lnSpc>
                <a:spcPct val="100000"/>
              </a:lnSpc>
              <a:spcBef>
                <a:spcPts val="0"/>
              </a:spcBef>
              <a:spcAft>
                <a:spcPts val="0"/>
              </a:spcAft>
              <a:buClrTx/>
              <a:buSzPct val="100000"/>
              <a:buFont typeface="Arial"/>
              <a:buChar char="•"/>
              <a:tabLst/>
              <a:defRPr sz="1600"/>
            </a:pPr>
            <a:r>
              <a:rPr lang="en-US" dirty="0"/>
              <a:t>For</a:t>
            </a:r>
            <a:r>
              <a:rPr lang="en-US" baseline="0" dirty="0"/>
              <a:t> most purposes, we will be splitting our text up into words, but there are many options out there for splitting text up. </a:t>
            </a:r>
          </a:p>
          <a:p>
            <a:pPr marL="125961" indent="-125961">
              <a:buSzPct val="100000"/>
              <a:buFont typeface="Arial"/>
              <a:buChar char="•"/>
              <a:defRPr sz="1600"/>
            </a:pPr>
            <a:endParaRPr lang="en-US" dirty="0"/>
          </a:p>
          <a:p>
            <a:pPr marL="125961" indent="-125961">
              <a:buSzPct val="100000"/>
              <a:buFont typeface="Arial"/>
              <a:buChar char="•"/>
              <a:defRPr sz="1600"/>
            </a:pPr>
            <a:endParaRPr lang="en-SG" dirty="0"/>
          </a:p>
          <a:p>
            <a:pPr marL="125961" indent="-125961">
              <a:buSzPct val="100000"/>
              <a:buFont typeface="Arial"/>
              <a:buChar char="•"/>
              <a:defRPr sz="1600"/>
            </a:pPr>
            <a:r>
              <a:rPr dirty="0"/>
              <a:t>Why is this useful? Let’s say you didn’t just want to find the most common words, but the most common two-word phrases (like black-eyed peas). N-grams can help with that.</a:t>
            </a:r>
            <a:endParaRPr lang="en-US" dirty="0"/>
          </a:p>
          <a:p>
            <a:pPr marL="125961" indent="-125961">
              <a:buSzPct val="100000"/>
              <a:buFont typeface="Arial"/>
              <a:buChar char="•"/>
              <a:defRPr sz="1600"/>
            </a:pPr>
            <a:endParaRPr lang="en-SG" dirty="0"/>
          </a:p>
          <a:p>
            <a:endParaRPr lang="en-US" baseline="0" dirty="0"/>
          </a:p>
          <a:p>
            <a:r>
              <a:rPr lang="en-US" baseline="0" dirty="0"/>
              <a:t>A word you might not have seen before is ‘n-gram’, which means a sequence of </a:t>
            </a:r>
            <a:r>
              <a:rPr lang="en-US" i="1" baseline="0" dirty="0"/>
              <a:t>n </a:t>
            </a:r>
            <a:r>
              <a:rPr lang="en-US" i="0" baseline="0" dirty="0"/>
              <a:t>items from a text. These ‘items’ might be syllables, letters, words, etc. but usually refer to words. Researchers usually vary the size of their n gram depending on their application.</a:t>
            </a:r>
          </a:p>
          <a:p>
            <a:endParaRPr lang="en-US" i="0" baseline="0" dirty="0"/>
          </a:p>
          <a:p>
            <a:r>
              <a:rPr lang="en-US" i="0" baseline="0" dirty="0"/>
              <a:t>Example: “Hi my name is Rick” -&gt; [(Hi, my), (my, name), (name, is), (is, Rick)] would be an example of splitting up a piece of text into 2-grams (called bigrams). </a:t>
            </a:r>
          </a:p>
          <a:p>
            <a:pPr marL="125961" indent="-125961">
              <a:buSzPct val="100000"/>
              <a:buFont typeface="Arial"/>
              <a:buChar char="•"/>
              <a:defRPr sz="1600"/>
            </a:pPr>
            <a:endParaRPr dirty="0"/>
          </a:p>
        </p:txBody>
      </p:sp>
    </p:spTree>
    <p:extLst>
      <p:ext uri="{BB962C8B-B14F-4D97-AF65-F5344CB8AC3E}">
        <p14:creationId xmlns:p14="http://schemas.microsoft.com/office/powerpoint/2010/main" val="546592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xfrm>
            <a:off x="381000" y="685800"/>
            <a:ext cx="6096000" cy="3429000"/>
          </a:xfrm>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marL="125961" marR="0" lvl="0" indent="-125961" algn="l" defTabSz="914400" rtl="0" eaLnBrk="1" fontAlgn="auto" latinLnBrk="0" hangingPunct="1">
              <a:lnSpc>
                <a:spcPct val="100000"/>
              </a:lnSpc>
              <a:spcBef>
                <a:spcPts val="0"/>
              </a:spcBef>
              <a:spcAft>
                <a:spcPts val="0"/>
              </a:spcAft>
              <a:buClrTx/>
              <a:buSzPct val="100000"/>
              <a:buFont typeface="Arial"/>
              <a:buChar char="•"/>
              <a:tabLst/>
              <a:defRPr sz="1600"/>
            </a:pPr>
            <a:r>
              <a:rPr lang="en-US" dirty="0"/>
              <a:t>For</a:t>
            </a:r>
            <a:r>
              <a:rPr lang="en-US" baseline="0" dirty="0"/>
              <a:t> most purposes, we will be splitting our text up into words, but there are many options out there for splitting text up. </a:t>
            </a:r>
          </a:p>
          <a:p>
            <a:pPr marL="125961" indent="-125961">
              <a:buSzPct val="100000"/>
              <a:buFont typeface="Arial"/>
              <a:buChar char="•"/>
              <a:defRPr sz="1600"/>
            </a:pPr>
            <a:endParaRPr lang="en-US" dirty="0"/>
          </a:p>
          <a:p>
            <a:pPr marL="125961" indent="-125961">
              <a:buSzPct val="100000"/>
              <a:buFont typeface="Arial"/>
              <a:buChar char="•"/>
              <a:defRPr sz="1600"/>
            </a:pPr>
            <a:endParaRPr lang="en-SG" dirty="0"/>
          </a:p>
          <a:p>
            <a:pPr marL="125961" indent="-125961">
              <a:buSzPct val="100000"/>
              <a:buFont typeface="Arial"/>
              <a:buChar char="•"/>
              <a:defRPr sz="1600"/>
            </a:pPr>
            <a:r>
              <a:rPr dirty="0"/>
              <a:t>Why is this useful? Let’s say you didn’t just want to find the most common words, but the most common two-word phrases (like black-eyed peas). N-grams can help with that.</a:t>
            </a:r>
            <a:endParaRPr lang="en-US" dirty="0"/>
          </a:p>
          <a:p>
            <a:pPr marL="125961" indent="-125961">
              <a:buSzPct val="100000"/>
              <a:buFont typeface="Arial"/>
              <a:buChar char="•"/>
              <a:defRPr sz="1600"/>
            </a:pPr>
            <a:endParaRPr lang="en-SG" dirty="0"/>
          </a:p>
          <a:p>
            <a:endParaRPr lang="en-US" baseline="0" dirty="0"/>
          </a:p>
          <a:p>
            <a:r>
              <a:rPr lang="en-US" baseline="0" dirty="0"/>
              <a:t>A word you might not have seen before is ‘n-gram’, which means a sequence of </a:t>
            </a:r>
            <a:r>
              <a:rPr lang="en-US" i="1" baseline="0" dirty="0"/>
              <a:t>n </a:t>
            </a:r>
            <a:r>
              <a:rPr lang="en-US" i="0" baseline="0" dirty="0"/>
              <a:t>items from a text. These ‘items’ might be syllables, letters, words, etc. but usually refer to words. Researchers usually vary the size of their n gram depending on their application.</a:t>
            </a:r>
          </a:p>
          <a:p>
            <a:endParaRPr lang="en-US" i="0" baseline="0" dirty="0"/>
          </a:p>
          <a:p>
            <a:r>
              <a:rPr lang="en-US" i="0" baseline="0" dirty="0"/>
              <a:t>Example: “Hi my name is Rick” -&gt; [(Hi, my), (my, name), (name, is), (is, Rick)] would be an example of splitting up a piece of text into 2-grams (called bigrams). </a:t>
            </a:r>
          </a:p>
          <a:p>
            <a:pPr marL="125961" indent="-125961">
              <a:buSzPct val="100000"/>
              <a:buFont typeface="Arial"/>
              <a:buChar char="•"/>
              <a:defRPr sz="1600"/>
            </a:pPr>
            <a:endParaRPr dirty="0"/>
          </a:p>
        </p:txBody>
      </p:sp>
    </p:spTree>
    <p:extLst>
      <p:ext uri="{BB962C8B-B14F-4D97-AF65-F5344CB8AC3E}">
        <p14:creationId xmlns:p14="http://schemas.microsoft.com/office/powerpoint/2010/main" val="880385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xfrm>
            <a:off x="381000" y="685800"/>
            <a:ext cx="6096000" cy="3429000"/>
          </a:xfrm>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marL="125961" indent="-125961">
              <a:buSzPct val="100000"/>
              <a:buFont typeface="Arial"/>
              <a:buChar char="•"/>
              <a:defRPr sz="1600"/>
            </a:pPr>
            <a:r>
              <a:rPr lang="en-US" dirty="0"/>
              <a:t>Let us use another example for a change. The </a:t>
            </a:r>
            <a:r>
              <a:rPr lang="en-US" dirty="0" err="1"/>
              <a:t>Mr</a:t>
            </a:r>
            <a:r>
              <a:rPr lang="en-US" dirty="0"/>
              <a:t> Smith one isn't a great one to illustrate the concept</a:t>
            </a:r>
          </a:p>
          <a:p>
            <a:pPr marL="125961" indent="-125961">
              <a:buSzPct val="100000"/>
              <a:buFont typeface="Arial"/>
              <a:buChar char="•"/>
              <a:defRPr sz="1600"/>
            </a:pPr>
            <a:r>
              <a:rPr lang="en-US" dirty="0"/>
              <a:t>In this sentences, the 5.1 token by itself is quite meaningless. But if we can retain the link to billion, we can retain information on that it is referring to some monetary value</a:t>
            </a:r>
            <a:endParaRPr dirty="0"/>
          </a:p>
        </p:txBody>
      </p:sp>
    </p:spTree>
    <p:extLst>
      <p:ext uri="{BB962C8B-B14F-4D97-AF65-F5344CB8AC3E}">
        <p14:creationId xmlns:p14="http://schemas.microsoft.com/office/powerpoint/2010/main" val="2163509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Tree>
    <p:extLst>
      <p:ext uri="{BB962C8B-B14F-4D97-AF65-F5344CB8AC3E}">
        <p14:creationId xmlns:p14="http://schemas.microsoft.com/office/powerpoint/2010/main" val="295444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xfrm>
            <a:off x="381000" y="685800"/>
            <a:ext cx="6096000" cy="3429000"/>
          </a:xfrm>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kern="1200" dirty="0">
                <a:solidFill>
                  <a:schemeClr val="tx1"/>
                </a:solidFill>
                <a:effectLst/>
                <a:latin typeface="+mn-lt"/>
                <a:ea typeface="+mn-ea"/>
                <a:cs typeface="+mn-cs"/>
              </a:rPr>
              <a:t>Most text data arrives in an unstructured form without any pre- defined organisation or format, beyond natural language. </a:t>
            </a: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kern="1200" dirty="0">
                <a:solidFill>
                  <a:schemeClr val="tx1"/>
                </a:solidFill>
                <a:effectLst/>
                <a:latin typeface="+mn-lt"/>
                <a:ea typeface="+mn-ea"/>
                <a:cs typeface="+mn-cs"/>
              </a:rPr>
              <a:t>The vocabulary, formatting, and quality of the text can vary significantly. </a:t>
            </a: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kern="1200" dirty="0">
                <a:solidFill>
                  <a:schemeClr val="tx1"/>
                </a:solidFill>
                <a:effectLst/>
                <a:latin typeface="+mn-lt"/>
                <a:ea typeface="+mn-ea"/>
                <a:cs typeface="+mn-cs"/>
              </a:rPr>
              <a:t>Look at the twitter post: can you figure out is been said there ?</a:t>
            </a: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endParaRPr lang="en-SG" sz="1600" kern="1200" dirty="0">
              <a:solidFill>
                <a:schemeClr val="tx1"/>
              </a:solidFill>
              <a:effectLst/>
              <a:latin typeface="+mn-lt"/>
              <a:ea typeface="+mn-ea"/>
              <a:cs typeface="+mn-cs"/>
            </a:endParaRP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kern="1200" dirty="0">
                <a:solidFill>
                  <a:schemeClr val="tx1"/>
                </a:solidFill>
                <a:effectLst/>
                <a:latin typeface="+mn-lt"/>
                <a:ea typeface="+mn-ea"/>
                <a:cs typeface="+mn-cs"/>
              </a:rPr>
              <a:t>So, before any one can say things like let's do text analytics, or run some sentiment analysis on say food review, there has too be some effort taken to prepare the data.  At least to get in to the point where some noises are removed,  get rides of things that are not useful, correct spelling mistakes etc.</a:t>
            </a: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endParaRPr lang="en-SG" dirty="0">
              <a:effectLst/>
            </a:endParaRPr>
          </a:p>
          <a:p>
            <a:pPr marL="140367" indent="-140367">
              <a:buSzPct val="100000"/>
              <a:buChar char="•"/>
              <a:defRPr sz="1600"/>
            </a:pPr>
            <a:endParaRPr dirty="0"/>
          </a:p>
        </p:txBody>
      </p:sp>
    </p:spTree>
    <p:extLst>
      <p:ext uri="{BB962C8B-B14F-4D97-AF65-F5344CB8AC3E}">
        <p14:creationId xmlns:p14="http://schemas.microsoft.com/office/powerpoint/2010/main" val="410574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Tree>
    <p:extLst>
      <p:ext uri="{BB962C8B-B14F-4D97-AF65-F5344CB8AC3E}">
        <p14:creationId xmlns:p14="http://schemas.microsoft.com/office/powerpoint/2010/main" val="1820559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are going to use the remaining of the time to get our self familiar with regular expression.</a:t>
            </a:r>
          </a:p>
          <a:p>
            <a:endParaRPr lang="en-SG" dirty="0"/>
          </a:p>
          <a:p>
            <a:r>
              <a:rPr lang="en-SG" dirty="0"/>
              <a:t>We will first start with you getting use to the syntax of the RE. Generally, the syntax is language independent. So when you figure out for Python, you can easily apply to another language.</a:t>
            </a:r>
          </a:p>
          <a:p>
            <a:r>
              <a:rPr lang="en-SG" dirty="0"/>
              <a:t>(30 mins)</a:t>
            </a:r>
          </a:p>
          <a:p>
            <a:endParaRPr lang="en-SG" dirty="0"/>
          </a:p>
          <a:p>
            <a:r>
              <a:rPr lang="en-SG" dirty="0"/>
              <a:t>The, we look at the RE module in Python. We will focus on using some of the common methods found the RE to perform search and </a:t>
            </a:r>
            <a:r>
              <a:rPr lang="en-SG" dirty="0" err="1"/>
              <a:t>subsititute</a:t>
            </a:r>
            <a:r>
              <a:rPr lang="en-SG" dirty="0"/>
              <a:t> methods.</a:t>
            </a:r>
          </a:p>
          <a:p>
            <a:r>
              <a:rPr lang="en-SG" dirty="0"/>
              <a:t>(30 mins)</a:t>
            </a:r>
          </a:p>
          <a:p>
            <a:endParaRPr lang="en-SG" dirty="0"/>
          </a:p>
          <a:p>
            <a:r>
              <a:rPr lang="en-SG" dirty="0"/>
              <a:t>Finally, we look into how we can use RE to perform some preliminary understanding of a corpus of text. </a:t>
            </a:r>
          </a:p>
          <a:p>
            <a:r>
              <a:rPr lang="en-SG" dirty="0"/>
              <a:t>(30 mins)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979D2A-5779-4384-9E1B-C7683D4438AE}"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511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146956" indent="-146956">
              <a:buSzPct val="100000"/>
              <a:buFont typeface="Arial"/>
              <a:buChar char="•"/>
              <a:defRPr sz="1600"/>
            </a:pPr>
            <a:r>
              <a:rPr lang="en-US" dirty="0"/>
              <a:t>Tokenization</a:t>
            </a:r>
            <a:r>
              <a:rPr lang="en-US" baseline="0" dirty="0"/>
              <a:t> is the process of dividing our data into the smaller units that we will analyze</a:t>
            </a:r>
            <a:endParaRPr lang="en-US" dirty="0"/>
          </a:p>
          <a:p>
            <a:pPr marL="146956" indent="-146956">
              <a:buSzPct val="100000"/>
              <a:buFont typeface="Arial"/>
              <a:buChar char="•"/>
              <a:defRPr sz="1600"/>
            </a:pPr>
            <a:r>
              <a:rPr dirty="0"/>
              <a:t>Chunking is a general term. It means to extract meaningful units, or chunks, of text from raw text.</a:t>
            </a:r>
          </a:p>
        </p:txBody>
      </p:sp>
    </p:spTree>
    <p:extLst>
      <p:ext uri="{BB962C8B-B14F-4D97-AF65-F5344CB8AC3E}">
        <p14:creationId xmlns:p14="http://schemas.microsoft.com/office/powerpoint/2010/main" val="1922526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we want to remove these things? They impede our analysis of the text. To</a:t>
            </a:r>
            <a:r>
              <a:rPr lang="en-US" baseline="0" dirty="0"/>
              <a:t> analyze texts, we want a uniform format that we can read in a consistent way. Therefore, we try to remove some of the ‘artifacts’ that are language-specific and don’t contribute to the meaning of the text.</a:t>
            </a:r>
          </a:p>
          <a:p>
            <a:r>
              <a:rPr lang="en-US" baseline="0" dirty="0"/>
              <a:t>The major ways to normalize texts are in the removal of punctuation, capital letters, and numbers.</a:t>
            </a:r>
            <a:endParaRPr lang="en-US" dirty="0"/>
          </a:p>
        </p:txBody>
      </p:sp>
    </p:spTree>
    <p:extLst>
      <p:ext uri="{BB962C8B-B14F-4D97-AF65-F5344CB8AC3E}">
        <p14:creationId xmlns:p14="http://schemas.microsoft.com/office/powerpoint/2010/main" val="2925929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xfrm>
            <a:off x="381000" y="685800"/>
            <a:ext cx="6096000" cy="3429000"/>
          </a:xfrm>
          <a:prstGeom prst="rect">
            <a:avLst/>
          </a:prstGeom>
        </p:spPr>
        <p:txBody>
          <a:bodyPr/>
          <a:lstStyle/>
          <a:p>
            <a:endParaRPr/>
          </a:p>
        </p:txBody>
      </p:sp>
      <p:sp>
        <p:nvSpPr>
          <p:cNvPr id="578" name="Shape 578"/>
          <p:cNvSpPr>
            <a:spLocks noGrp="1"/>
          </p:cNvSpPr>
          <p:nvPr>
            <p:ph type="body" sz="quarter" idx="1"/>
          </p:nvPr>
        </p:nvSpPr>
        <p:spPr>
          <a:prstGeom prst="rect">
            <a:avLst/>
          </a:prstGeom>
        </p:spPr>
        <p:txBody>
          <a:bodyPr/>
          <a:lstStyle/>
          <a:p>
            <a:pPr marL="80974" indent="-80974">
              <a:buSzPct val="100000"/>
              <a:buFont typeface="Arial"/>
              <a:buChar char="•"/>
              <a:defRPr sz="1600"/>
            </a:pPr>
            <a:r>
              <a:rPr lang="en-US" dirty="0"/>
              <a:t>Lecturer Notes:</a:t>
            </a:r>
          </a:p>
          <a:p>
            <a:pPr marL="80974" indent="-80974">
              <a:buSzPct val="100000"/>
              <a:buFont typeface="Arial"/>
              <a:buChar char="•"/>
              <a:defRPr sz="1600"/>
            </a:pPr>
            <a:endParaRPr lang="en-US" dirty="0" err="1"/>
          </a:p>
        </p:txBody>
      </p:sp>
    </p:spTree>
    <p:extLst>
      <p:ext uri="{BB962C8B-B14F-4D97-AF65-F5344CB8AC3E}">
        <p14:creationId xmlns:p14="http://schemas.microsoft.com/office/powerpoint/2010/main" val="2444446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 stop words are grammar types or the co</a:t>
            </a:r>
          </a:p>
        </p:txBody>
      </p:sp>
      <p:sp>
        <p:nvSpPr>
          <p:cNvPr id="4" name="Slide Number Placeholder 3"/>
          <p:cNvSpPr>
            <a:spLocks noGrp="1"/>
          </p:cNvSpPr>
          <p:nvPr>
            <p:ph type="sldNum" sz="quarter" idx="5"/>
          </p:nvPr>
        </p:nvSpPr>
        <p:spPr/>
        <p:txBody>
          <a:bodyPr/>
          <a:lstStyle/>
          <a:p>
            <a:fld id="{30979D2A-5779-4384-9E1B-C7683D4438AE}" type="slidenum">
              <a:rPr lang="en-SG" smtClean="0"/>
              <a:t>25</a:t>
            </a:fld>
            <a:endParaRPr lang="en-SG"/>
          </a:p>
        </p:txBody>
      </p:sp>
    </p:spTree>
    <p:extLst>
      <p:ext uri="{BB962C8B-B14F-4D97-AF65-F5344CB8AC3E}">
        <p14:creationId xmlns:p14="http://schemas.microsoft.com/office/powerpoint/2010/main" val="3554431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Stop</a:t>
            </a:r>
            <a:r>
              <a:rPr lang="en-US" baseline="0" dirty="0"/>
              <a:t> words don’t contribute to the meaning of the text and so for our purposes will just confuse the algorithm. </a:t>
            </a:r>
          </a:p>
          <a:p>
            <a:r>
              <a:rPr lang="en-US" baseline="0" dirty="0"/>
              <a:t>For example, the word ‘some’ doesn’t tell us anything meaningful about what’s going on in this text.</a:t>
            </a:r>
          </a:p>
          <a:p>
            <a:r>
              <a:rPr lang="en-US" baseline="0" dirty="0"/>
              <a:t>On the next slide, there are some of the commonly removed stop words.</a:t>
            </a:r>
            <a:endParaRPr lang="en-US" dirty="0"/>
          </a:p>
        </p:txBody>
      </p:sp>
    </p:spTree>
    <p:extLst>
      <p:ext uri="{BB962C8B-B14F-4D97-AF65-F5344CB8AC3E}">
        <p14:creationId xmlns:p14="http://schemas.microsoft.com/office/powerpoint/2010/main" val="3736720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Stop</a:t>
            </a:r>
            <a:r>
              <a:rPr lang="en-US" baseline="0" dirty="0"/>
              <a:t> words don’t contribute to the meaning of the text and so for our purposes will just confuse the algorithm. </a:t>
            </a:r>
          </a:p>
          <a:p>
            <a:r>
              <a:rPr lang="en-US" baseline="0" dirty="0"/>
              <a:t>For example, the word ‘some’ doesn’t tell us anything meaningful about what’s going on in this text.</a:t>
            </a:r>
          </a:p>
          <a:p>
            <a:r>
              <a:rPr lang="en-US" baseline="0" dirty="0"/>
              <a:t>On the next slide, there are some of the commonly removed stop words.</a:t>
            </a:r>
            <a:endParaRPr lang="en-US" dirty="0"/>
          </a:p>
        </p:txBody>
      </p:sp>
    </p:spTree>
    <p:extLst>
      <p:ext uri="{BB962C8B-B14F-4D97-AF65-F5344CB8AC3E}">
        <p14:creationId xmlns:p14="http://schemas.microsoft.com/office/powerpoint/2010/main" val="2917704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5784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endParaRPr/>
          </a:p>
        </p:txBody>
      </p:sp>
      <p:sp>
        <p:nvSpPr>
          <p:cNvPr id="607" name="Shape 607"/>
          <p:cNvSpPr>
            <a:spLocks noGrp="1"/>
          </p:cNvSpPr>
          <p:nvPr>
            <p:ph type="body" sz="quarter" idx="1"/>
          </p:nvPr>
        </p:nvSpPr>
        <p:spPr>
          <a:prstGeom prst="rect">
            <a:avLst/>
          </a:prstGeom>
        </p:spPr>
        <p:txBody>
          <a:bodyPr/>
          <a:lstStyle>
            <a:lvl1pPr marL="107967" indent="-107967">
              <a:buSzPct val="100000"/>
              <a:buFont typeface="Arial"/>
              <a:buChar char="•"/>
              <a:defRPr sz="1600"/>
            </a:lvl1pPr>
          </a:lstStyle>
          <a:p>
            <a:r>
              <a:rPr lang="en-US" dirty="0"/>
              <a:t>The</a:t>
            </a:r>
            <a:r>
              <a:rPr lang="en-US" baseline="0" dirty="0"/>
              <a:t> </a:t>
            </a:r>
            <a:r>
              <a:rPr lang="en-US" baseline="0" dirty="0" err="1"/>
              <a:t>nltk</a:t>
            </a:r>
            <a:r>
              <a:rPr lang="en-US" baseline="0" dirty="0"/>
              <a:t> corpus already comes with a list of </a:t>
            </a:r>
            <a:r>
              <a:rPr lang="en-US" baseline="0" dirty="0" err="1"/>
              <a:t>stopwords</a:t>
            </a:r>
            <a:r>
              <a:rPr lang="en-US" baseline="0" dirty="0"/>
              <a:t> that are commonly removed for text </a:t>
            </a:r>
            <a:r>
              <a:rPr lang="en-US" baseline="0" dirty="0" err="1"/>
              <a:t>analysi</a:t>
            </a:r>
            <a:r>
              <a:rPr lang="en-US" baseline="0" dirty="0"/>
              <a:t>.</a:t>
            </a:r>
          </a:p>
          <a:p>
            <a:endParaRPr lang="en-US" baseline="0" dirty="0"/>
          </a:p>
          <a:p>
            <a:r>
              <a:rPr lang="en-US" baseline="0" dirty="0"/>
              <a:t>There isn't a universal list of stop words and the one provided by NLTK does change time to time.</a:t>
            </a:r>
          </a:p>
          <a:p>
            <a:endParaRPr lang="en-US" baseline="0" dirty="0"/>
          </a:p>
          <a:p>
            <a:r>
              <a:rPr lang="en-US" baseline="0" dirty="0"/>
              <a:t>If you do not like it, you can also create your list of stop words and input as a file.</a:t>
            </a:r>
          </a:p>
          <a:p>
            <a:endParaRPr lang="en-US" baseline="0" dirty="0"/>
          </a:p>
          <a:p>
            <a:endParaRPr lang="en-US" baseline="0" dirty="0"/>
          </a:p>
          <a:p>
            <a:endParaRPr lang="en-US" baseline="0" dirty="0"/>
          </a:p>
          <a:p>
            <a:r>
              <a:rPr lang="en-US" baseline="0" dirty="0"/>
              <a:t>Other prebuilt </a:t>
            </a:r>
            <a:r>
              <a:rPr lang="en-US" baseline="0" dirty="0" err="1"/>
              <a:t>stopwords</a:t>
            </a:r>
            <a:r>
              <a:rPr lang="en-US" baseline="0" dirty="0"/>
              <a:t> in NLTK </a:t>
            </a:r>
            <a:r>
              <a:rPr lang="en-US" baseline="0" dirty="0" err="1"/>
              <a:t>inclued</a:t>
            </a:r>
            <a:r>
              <a:rPr lang="en-US" baseline="0" dirty="0"/>
              <a:t>:</a:t>
            </a:r>
          </a:p>
          <a:p>
            <a:r>
              <a:rPr lang="en-SG" dirty="0" err="1"/>
              <a:t>arabic</a:t>
            </a:r>
            <a:endParaRPr lang="en-SG" dirty="0"/>
          </a:p>
          <a:p>
            <a:r>
              <a:rPr lang="en-SG" dirty="0" err="1"/>
              <a:t>azerbaijani</a:t>
            </a:r>
            <a:endParaRPr lang="en-SG" dirty="0"/>
          </a:p>
          <a:p>
            <a:r>
              <a:rPr lang="en-SG" dirty="0" err="1"/>
              <a:t>danish</a:t>
            </a:r>
            <a:endParaRPr lang="en-SG" dirty="0"/>
          </a:p>
          <a:p>
            <a:r>
              <a:rPr lang="en-SG" dirty="0" err="1"/>
              <a:t>dutch</a:t>
            </a:r>
            <a:endParaRPr lang="en-SG" dirty="0"/>
          </a:p>
          <a:p>
            <a:r>
              <a:rPr lang="en-SG" dirty="0" err="1"/>
              <a:t>english</a:t>
            </a:r>
            <a:endParaRPr lang="en-SG" dirty="0"/>
          </a:p>
          <a:p>
            <a:r>
              <a:rPr lang="en-SG" dirty="0" err="1"/>
              <a:t>finnish</a:t>
            </a:r>
            <a:endParaRPr lang="en-SG" dirty="0"/>
          </a:p>
          <a:p>
            <a:r>
              <a:rPr lang="en-SG" dirty="0" err="1"/>
              <a:t>french</a:t>
            </a:r>
            <a:endParaRPr lang="en-SG" dirty="0"/>
          </a:p>
          <a:p>
            <a:r>
              <a:rPr lang="en-SG" dirty="0" err="1"/>
              <a:t>german</a:t>
            </a:r>
            <a:endParaRPr lang="en-SG" dirty="0"/>
          </a:p>
          <a:p>
            <a:r>
              <a:rPr lang="en-SG" dirty="0" err="1"/>
              <a:t>greek</a:t>
            </a:r>
            <a:endParaRPr lang="en-SG" dirty="0"/>
          </a:p>
          <a:p>
            <a:r>
              <a:rPr lang="en-SG" dirty="0" err="1"/>
              <a:t>hungarian</a:t>
            </a:r>
            <a:endParaRPr lang="en-SG" dirty="0"/>
          </a:p>
          <a:p>
            <a:r>
              <a:rPr lang="en-SG" dirty="0" err="1"/>
              <a:t>indonesian</a:t>
            </a:r>
            <a:endParaRPr lang="en-SG" dirty="0"/>
          </a:p>
          <a:p>
            <a:r>
              <a:rPr lang="en-SG" dirty="0" err="1"/>
              <a:t>italian</a:t>
            </a:r>
            <a:endParaRPr lang="en-SG" dirty="0"/>
          </a:p>
          <a:p>
            <a:r>
              <a:rPr lang="en-SG" dirty="0" err="1"/>
              <a:t>kazakh</a:t>
            </a:r>
            <a:endParaRPr lang="en-SG" dirty="0"/>
          </a:p>
          <a:p>
            <a:r>
              <a:rPr lang="en-SG" dirty="0" err="1"/>
              <a:t>nepali</a:t>
            </a:r>
            <a:endParaRPr lang="en-SG" dirty="0"/>
          </a:p>
          <a:p>
            <a:r>
              <a:rPr lang="en-SG" dirty="0" err="1"/>
              <a:t>norwegian</a:t>
            </a:r>
            <a:endParaRPr lang="en-SG" dirty="0"/>
          </a:p>
          <a:p>
            <a:r>
              <a:rPr lang="en-SG" dirty="0" err="1"/>
              <a:t>portuguese</a:t>
            </a:r>
            <a:endParaRPr lang="en-SG" dirty="0"/>
          </a:p>
          <a:p>
            <a:r>
              <a:rPr lang="en-SG" dirty="0"/>
              <a:t>README</a:t>
            </a:r>
          </a:p>
          <a:p>
            <a:r>
              <a:rPr lang="en-SG" dirty="0" err="1"/>
              <a:t>romanian</a:t>
            </a:r>
            <a:endParaRPr lang="en-SG" dirty="0"/>
          </a:p>
          <a:p>
            <a:r>
              <a:rPr lang="en-SG" dirty="0" err="1"/>
              <a:t>russian</a:t>
            </a:r>
            <a:endParaRPr lang="en-SG" dirty="0"/>
          </a:p>
          <a:p>
            <a:r>
              <a:rPr lang="en-SG" dirty="0" err="1"/>
              <a:t>slovene</a:t>
            </a:r>
            <a:endParaRPr lang="en-SG" dirty="0"/>
          </a:p>
          <a:p>
            <a:r>
              <a:rPr lang="en-SG" dirty="0" err="1"/>
              <a:t>spanish</a:t>
            </a:r>
            <a:endParaRPr lang="en-SG" dirty="0"/>
          </a:p>
          <a:p>
            <a:r>
              <a:rPr lang="en-SG" dirty="0" err="1"/>
              <a:t>swedish</a:t>
            </a:r>
            <a:endParaRPr lang="en-SG" dirty="0"/>
          </a:p>
          <a:p>
            <a:r>
              <a:rPr lang="en-SG" dirty="0" err="1"/>
              <a:t>tajik</a:t>
            </a:r>
            <a:endParaRPr lang="en-SG" dirty="0"/>
          </a:p>
          <a:p>
            <a:r>
              <a:rPr lang="en-SG" dirty="0" err="1"/>
              <a:t>turkish</a:t>
            </a:r>
            <a:endParaRPr dirty="0"/>
          </a:p>
        </p:txBody>
      </p:sp>
    </p:spTree>
    <p:extLst>
      <p:ext uri="{BB962C8B-B14F-4D97-AF65-F5344CB8AC3E}">
        <p14:creationId xmlns:p14="http://schemas.microsoft.com/office/powerpoint/2010/main" val="2101163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marL="171450" indent="-171450">
              <a:buSzPct val="100000"/>
              <a:buFont typeface="Arial"/>
              <a:buChar char="•"/>
              <a:defRPr sz="1600"/>
            </a:pPr>
            <a:r>
              <a:rPr lang="en-US" dirty="0"/>
              <a:t>So there are some very cool took kits out there.</a:t>
            </a:r>
          </a:p>
          <a:p>
            <a:pPr marL="171450" indent="-171450">
              <a:buSzPct val="100000"/>
              <a:buFont typeface="Arial"/>
              <a:buChar char="•"/>
              <a:defRPr sz="1600"/>
            </a:pPr>
            <a:endParaRPr lang="en-US" dirty="0"/>
          </a:p>
          <a:p>
            <a:pPr marL="171450" indent="-171450">
              <a:buSzPct val="100000"/>
              <a:buFont typeface="Arial"/>
              <a:buChar char="•"/>
              <a:defRPr sz="1600"/>
            </a:pPr>
            <a:r>
              <a:rPr lang="en-US" dirty="0"/>
              <a:t>On left, are the "getting started" tool kits and library.</a:t>
            </a:r>
          </a:p>
          <a:p>
            <a:pPr marL="171450" indent="-171450">
              <a:buSzPct val="100000"/>
              <a:buFont typeface="Arial"/>
              <a:buChar char="•"/>
              <a:defRPr sz="1600"/>
            </a:pPr>
            <a:endParaRPr lang="en-US" dirty="0"/>
          </a:p>
          <a:p>
            <a:pPr marL="171450" indent="-171450">
              <a:buSzPct val="100000"/>
              <a:buFont typeface="Arial"/>
              <a:buChar char="•"/>
              <a:defRPr sz="1600"/>
            </a:pPr>
            <a:r>
              <a:rPr lang="en-US" dirty="0"/>
              <a:t>NLTK - Pretty much everyone starts here. It </a:t>
            </a:r>
            <a:r>
              <a:rPr lang="en-US" dirty="0" err="1"/>
              <a:t>iis</a:t>
            </a:r>
            <a:r>
              <a:rPr lang="en-US" dirty="0"/>
              <a:t> really good for text pre-processing activities and comes with a rich set of corpus for people to try different NLP </a:t>
            </a:r>
            <a:r>
              <a:rPr lang="en-US" dirty="0" err="1"/>
              <a:t>adk</a:t>
            </a:r>
            <a:r>
              <a:rPr lang="en-US" dirty="0"/>
              <a:t>.</a:t>
            </a:r>
          </a:p>
          <a:p>
            <a:pPr marL="171450" indent="-171450">
              <a:buSzPct val="100000"/>
              <a:buFont typeface="Arial"/>
              <a:buChar char="•"/>
              <a:defRPr sz="1600"/>
            </a:pPr>
            <a:endParaRPr lang="en-US" dirty="0"/>
          </a:p>
          <a:p>
            <a:pPr marL="171450" indent="-171450">
              <a:buSzPct val="100000"/>
              <a:buFont typeface="Arial"/>
              <a:buChar char="•"/>
              <a:defRPr sz="1600"/>
            </a:pPr>
            <a:r>
              <a:rPr lang="en-US" dirty="0" err="1"/>
              <a:t>spaCy</a:t>
            </a:r>
            <a:r>
              <a:rPr lang="en-US" dirty="0"/>
              <a:t> - This is up and coming. It's marketed as an "industrial-strength" Python NLP library that's geared toward performance.</a:t>
            </a:r>
          </a:p>
          <a:p>
            <a:pPr marL="171450" indent="-171450">
              <a:buSzPct val="100000"/>
              <a:buFont typeface="Arial"/>
              <a:buChar char="•"/>
              <a:defRPr sz="1600"/>
            </a:pPr>
            <a:endParaRPr lang="en-US" dirty="0"/>
          </a:p>
          <a:p>
            <a:pPr marL="171450" indent="-171450">
              <a:buSzPct val="100000"/>
              <a:buFont typeface="Arial"/>
              <a:buChar char="•"/>
              <a:defRPr sz="1600"/>
            </a:pPr>
            <a:r>
              <a:rPr lang="en-US" dirty="0" err="1"/>
              <a:t>Scikit</a:t>
            </a:r>
            <a:r>
              <a:rPr lang="en-US" dirty="0"/>
              <a:t>-learn – If you have already learned machine learning, you should have come across this. We can use some of the modules within to perform classifications and dimension reduction of text.</a:t>
            </a:r>
          </a:p>
          <a:p>
            <a:pPr marL="171450" indent="-171450">
              <a:buSzPct val="100000"/>
              <a:buFont typeface="Arial"/>
              <a:buChar char="•"/>
              <a:defRPr sz="1600"/>
            </a:pPr>
            <a:endParaRPr lang="en-US" dirty="0"/>
          </a:p>
          <a:p>
            <a:pPr marL="171450" indent="-171450">
              <a:buSzPct val="100000"/>
              <a:buFont typeface="Arial"/>
              <a:buChar char="•"/>
              <a:defRPr sz="1600"/>
            </a:pPr>
            <a:r>
              <a:rPr lang="en-US" dirty="0" err="1"/>
              <a:t>gensim</a:t>
            </a:r>
            <a:r>
              <a:rPr lang="en-US" dirty="0"/>
              <a:t> - We will be going over this later in the course.</a:t>
            </a:r>
          </a:p>
          <a:p>
            <a:pPr marL="171450" indent="-171450">
              <a:buSzPct val="100000"/>
              <a:buFont typeface="Arial"/>
              <a:buChar char="•"/>
              <a:defRPr sz="1600"/>
            </a:pPr>
            <a:endParaRPr lang="en-US" dirty="0"/>
          </a:p>
          <a:p>
            <a:pPr marL="171450" indent="-171450">
              <a:buSzPct val="100000"/>
              <a:buFont typeface="Arial"/>
              <a:buChar char="•"/>
              <a:defRPr sz="1600"/>
            </a:pPr>
            <a:r>
              <a:rPr lang="en-US" dirty="0" err="1"/>
              <a:t>OpenNLP</a:t>
            </a:r>
            <a:r>
              <a:rPr lang="en-US" dirty="0"/>
              <a:t> – </a:t>
            </a:r>
            <a:r>
              <a:rPr lang="en-US" dirty="0" err="1"/>
              <a:t>Commandline</a:t>
            </a:r>
            <a:r>
              <a:rPr lang="en-US" dirty="0"/>
              <a:t> based interface and API for Java</a:t>
            </a:r>
          </a:p>
        </p:txBody>
      </p:sp>
    </p:spTree>
    <p:extLst>
      <p:ext uri="{BB962C8B-B14F-4D97-AF65-F5344CB8AC3E}">
        <p14:creationId xmlns:p14="http://schemas.microsoft.com/office/powerpoint/2010/main" val="1074921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381000" y="685800"/>
            <a:ext cx="6096000" cy="3429000"/>
          </a:xfrm>
          <a:prstGeom prst="rect">
            <a:avLst/>
          </a:prstGeom>
        </p:spPr>
        <p:txBody>
          <a:bodyPr/>
          <a:lstStyle/>
          <a:p>
            <a:endParaRPr/>
          </a:p>
        </p:txBody>
      </p:sp>
      <p:sp>
        <p:nvSpPr>
          <p:cNvPr id="621" name="Shape 621"/>
          <p:cNvSpPr>
            <a:spLocks noGrp="1"/>
          </p:cNvSpPr>
          <p:nvPr>
            <p:ph type="body" sz="quarter" idx="1"/>
          </p:nvPr>
        </p:nvSpPr>
        <p:spPr>
          <a:prstGeom prst="rect">
            <a:avLst/>
          </a:prstGeom>
        </p:spPr>
        <p:txBody>
          <a:bodyPr/>
          <a:lstStyle/>
          <a:p>
            <a:endParaRPr lang="en-US" dirty="0"/>
          </a:p>
        </p:txBody>
      </p:sp>
    </p:spTree>
    <p:extLst>
      <p:ext uri="{BB962C8B-B14F-4D97-AF65-F5344CB8AC3E}">
        <p14:creationId xmlns:p14="http://schemas.microsoft.com/office/powerpoint/2010/main" val="2183490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endParaRPr/>
          </a:p>
        </p:txBody>
      </p:sp>
      <p:sp>
        <p:nvSpPr>
          <p:cNvPr id="607" name="Shape 607"/>
          <p:cNvSpPr>
            <a:spLocks noGrp="1"/>
          </p:cNvSpPr>
          <p:nvPr>
            <p:ph type="body" sz="quarter" idx="1"/>
          </p:nvPr>
        </p:nvSpPr>
        <p:spPr>
          <a:prstGeom prst="rect">
            <a:avLst/>
          </a:prstGeom>
        </p:spPr>
        <p:txBody>
          <a:bodyPr/>
          <a:lstStyle>
            <a:lvl1pPr marL="107967" indent="-107967">
              <a:buSzPct val="100000"/>
              <a:buFont typeface="Arial"/>
              <a:buChar char="•"/>
              <a:defRPr sz="1600"/>
            </a:lvl1pPr>
          </a:lstStyle>
          <a:p>
            <a:r>
              <a:rPr lang="en-SG" sz="1600" b="0" i="0" kern="1200" dirty="0">
                <a:solidFill>
                  <a:schemeClr val="tx1"/>
                </a:solidFill>
                <a:effectLst/>
                <a:latin typeface="+mn-lt"/>
                <a:ea typeface="+mn-ea"/>
                <a:cs typeface="+mn-cs"/>
              </a:rPr>
              <a:t>If you are working with basic NLP techniques like BOW, Count Vectorizer or TF-IDF(Term Frequency and Inverse Document Frequency) then removing </a:t>
            </a:r>
            <a:r>
              <a:rPr lang="en-SG" sz="1600" b="0" i="0" kern="1200" dirty="0" err="1">
                <a:solidFill>
                  <a:schemeClr val="tx1"/>
                </a:solidFill>
                <a:effectLst/>
                <a:latin typeface="+mn-lt"/>
                <a:ea typeface="+mn-ea"/>
                <a:cs typeface="+mn-cs"/>
              </a:rPr>
              <a:t>stopwords</a:t>
            </a:r>
            <a:r>
              <a:rPr lang="en-SG" sz="1600" b="0" i="0" kern="1200" dirty="0">
                <a:solidFill>
                  <a:schemeClr val="tx1"/>
                </a:solidFill>
                <a:effectLst/>
                <a:latin typeface="+mn-lt"/>
                <a:ea typeface="+mn-ea"/>
                <a:cs typeface="+mn-cs"/>
              </a:rPr>
              <a:t> is a good idea because </a:t>
            </a:r>
            <a:r>
              <a:rPr lang="en-SG" sz="1600" b="0" i="0" kern="1200" dirty="0" err="1">
                <a:solidFill>
                  <a:schemeClr val="tx1"/>
                </a:solidFill>
                <a:effectLst/>
                <a:latin typeface="+mn-lt"/>
                <a:ea typeface="+mn-ea"/>
                <a:cs typeface="+mn-cs"/>
              </a:rPr>
              <a:t>stopwords</a:t>
            </a:r>
            <a:r>
              <a:rPr lang="en-SG" sz="1600" b="0" i="0" kern="1200" dirty="0">
                <a:solidFill>
                  <a:schemeClr val="tx1"/>
                </a:solidFill>
                <a:effectLst/>
                <a:latin typeface="+mn-lt"/>
                <a:ea typeface="+mn-ea"/>
                <a:cs typeface="+mn-cs"/>
              </a:rPr>
              <a:t> act like noise for these methods. </a:t>
            </a:r>
            <a:r>
              <a:rPr lang="en-SG" dirty="0"/>
              <a:t>If you working with LSTM’s or other models which capture the semantic meaning and the meaning of a word depends on the context of the previous text, then it becomes important not to remove </a:t>
            </a:r>
            <a:r>
              <a:rPr lang="en-SG" dirty="0" err="1"/>
              <a:t>stopwords</a:t>
            </a:r>
            <a:r>
              <a:rPr lang="en-SG" dirty="0"/>
              <a:t>.</a:t>
            </a:r>
            <a:endParaRPr dirty="0"/>
          </a:p>
        </p:txBody>
      </p:sp>
    </p:spTree>
    <p:extLst>
      <p:ext uri="{BB962C8B-B14F-4D97-AF65-F5344CB8AC3E}">
        <p14:creationId xmlns:p14="http://schemas.microsoft.com/office/powerpoint/2010/main" val="3125910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endParaRPr/>
          </a:p>
        </p:txBody>
      </p:sp>
      <p:sp>
        <p:nvSpPr>
          <p:cNvPr id="607" name="Shape 607"/>
          <p:cNvSpPr>
            <a:spLocks noGrp="1"/>
          </p:cNvSpPr>
          <p:nvPr>
            <p:ph type="body" sz="quarter" idx="1"/>
          </p:nvPr>
        </p:nvSpPr>
        <p:spPr>
          <a:prstGeom prst="rect">
            <a:avLst/>
          </a:prstGeom>
        </p:spPr>
        <p:txBody>
          <a:bodyPr/>
          <a:lstStyle>
            <a:lvl1pPr marL="107967" indent="-107967">
              <a:buSzPct val="100000"/>
              <a:buFont typeface="Arial"/>
              <a:buChar char="•"/>
              <a:defRPr sz="1600"/>
            </a:lvl1pPr>
          </a:lstStyle>
          <a:p>
            <a:r>
              <a:rPr lang="en-SG" dirty="0"/>
              <a:t>Somethings you may have a requirement to add a stop word such as OMG to it. You simply just call the .add method to add to the  set {}</a:t>
            </a:r>
          </a:p>
          <a:p>
            <a:endParaRPr lang="en-SG" dirty="0"/>
          </a:p>
          <a:p>
            <a:r>
              <a:rPr lang="en-SG" sz="1600" b="1" i="0" kern="1200" dirty="0">
                <a:solidFill>
                  <a:schemeClr val="tx1"/>
                </a:solidFill>
                <a:effectLst/>
                <a:latin typeface="+mn-lt"/>
                <a:ea typeface="+mn-ea"/>
                <a:cs typeface="+mn-cs"/>
              </a:rPr>
              <a:t>Sets in Python</a:t>
            </a:r>
            <a:r>
              <a:rPr lang="en-SG" sz="1600" b="0" i="0" kern="1200" dirty="0">
                <a:solidFill>
                  <a:schemeClr val="tx1"/>
                </a:solidFill>
                <a:effectLst/>
                <a:latin typeface="+mn-lt"/>
                <a:ea typeface="+mn-ea"/>
                <a:cs typeface="+mn-cs"/>
              </a:rPr>
              <a:t>. A </a:t>
            </a:r>
            <a:r>
              <a:rPr lang="en-SG" sz="1600" b="1" i="0" kern="1200" dirty="0">
                <a:solidFill>
                  <a:schemeClr val="tx1"/>
                </a:solidFill>
                <a:effectLst/>
                <a:latin typeface="+mn-lt"/>
                <a:ea typeface="+mn-ea"/>
                <a:cs typeface="+mn-cs"/>
              </a:rPr>
              <a:t>Set</a:t>
            </a:r>
            <a:r>
              <a:rPr lang="en-SG" sz="1600" b="0" i="0" kern="1200" dirty="0">
                <a:solidFill>
                  <a:schemeClr val="tx1"/>
                </a:solidFill>
                <a:effectLst/>
                <a:latin typeface="+mn-lt"/>
                <a:ea typeface="+mn-ea"/>
                <a:cs typeface="+mn-cs"/>
              </a:rPr>
              <a:t> is an unordered collection data type that is </a:t>
            </a:r>
            <a:r>
              <a:rPr lang="en-SG" sz="1600" b="0" i="0" kern="1200" dirty="0" err="1">
                <a:solidFill>
                  <a:schemeClr val="tx1"/>
                </a:solidFill>
                <a:effectLst/>
                <a:latin typeface="+mn-lt"/>
                <a:ea typeface="+mn-ea"/>
                <a:cs typeface="+mn-cs"/>
              </a:rPr>
              <a:t>iterable</a:t>
            </a:r>
            <a:r>
              <a:rPr lang="en-SG" sz="1600" b="0" i="0" kern="1200" dirty="0">
                <a:solidFill>
                  <a:schemeClr val="tx1"/>
                </a:solidFill>
                <a:effectLst/>
                <a:latin typeface="+mn-lt"/>
                <a:ea typeface="+mn-ea"/>
                <a:cs typeface="+mn-cs"/>
              </a:rPr>
              <a:t>, mutable and has no duplicate elements. </a:t>
            </a:r>
            <a:r>
              <a:rPr lang="en-SG" sz="1600" b="1" i="0" kern="1200" dirty="0">
                <a:solidFill>
                  <a:schemeClr val="tx1"/>
                </a:solidFill>
                <a:effectLst/>
                <a:latin typeface="+mn-lt"/>
                <a:ea typeface="+mn-ea"/>
                <a:cs typeface="+mn-cs"/>
              </a:rPr>
              <a:t>Python's set</a:t>
            </a:r>
            <a:r>
              <a:rPr lang="en-SG" sz="1600" b="0" i="0" kern="1200" dirty="0">
                <a:solidFill>
                  <a:schemeClr val="tx1"/>
                </a:solidFill>
                <a:effectLst/>
                <a:latin typeface="+mn-lt"/>
                <a:ea typeface="+mn-ea"/>
                <a:cs typeface="+mn-cs"/>
              </a:rPr>
              <a:t> class represents the mathematical notion of a </a:t>
            </a:r>
            <a:r>
              <a:rPr lang="en-SG" sz="1600" b="1" i="0" kern="1200" dirty="0">
                <a:solidFill>
                  <a:schemeClr val="tx1"/>
                </a:solidFill>
                <a:effectLst/>
                <a:latin typeface="+mn-lt"/>
                <a:ea typeface="+mn-ea"/>
                <a:cs typeface="+mn-cs"/>
              </a:rPr>
              <a:t>set</a:t>
            </a:r>
            <a:r>
              <a:rPr lang="en-SG" sz="1600" b="0" i="0" kern="1200" dirty="0">
                <a:solidFill>
                  <a:schemeClr val="tx1"/>
                </a:solidFill>
                <a:effectLst/>
                <a:latin typeface="+mn-lt"/>
                <a:ea typeface="+mn-ea"/>
                <a:cs typeface="+mn-cs"/>
              </a:rPr>
              <a:t>. ... This is based on a data structure known as a hash table.</a:t>
            </a:r>
          </a:p>
          <a:p>
            <a:endParaRPr lang="en-SG" sz="1600" b="0" i="0" kern="1200" dirty="0">
              <a:solidFill>
                <a:schemeClr val="tx1"/>
              </a:solidFill>
              <a:effectLst/>
              <a:latin typeface="+mn-lt"/>
              <a:ea typeface="+mn-ea"/>
              <a:cs typeface="+mn-cs"/>
            </a:endParaRPr>
          </a:p>
          <a:p>
            <a:r>
              <a:rPr lang="en-SG" sz="1600" b="0" i="0" kern="1200" dirty="0">
                <a:solidFill>
                  <a:schemeClr val="tx1"/>
                </a:solidFill>
                <a:effectLst/>
                <a:latin typeface="+mn-lt"/>
                <a:ea typeface="+mn-ea"/>
                <a:cs typeface="+mn-cs"/>
              </a:rPr>
              <a:t>Using a set is good, because duplicates are not represented. Also, you can remove some item using the remove() method</a:t>
            </a:r>
            <a:endParaRPr lang="en-SG" dirty="0"/>
          </a:p>
          <a:p>
            <a:endParaRPr lang="en-SG" dirty="0" err="1"/>
          </a:p>
        </p:txBody>
      </p:sp>
    </p:spTree>
    <p:extLst>
      <p:ext uri="{BB962C8B-B14F-4D97-AF65-F5344CB8AC3E}">
        <p14:creationId xmlns:p14="http://schemas.microsoft.com/office/powerpoint/2010/main" val="3440692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endParaRPr/>
          </a:p>
        </p:txBody>
      </p:sp>
      <p:sp>
        <p:nvSpPr>
          <p:cNvPr id="607" name="Shape 607"/>
          <p:cNvSpPr>
            <a:spLocks noGrp="1"/>
          </p:cNvSpPr>
          <p:nvPr>
            <p:ph type="body" sz="quarter" idx="1"/>
          </p:nvPr>
        </p:nvSpPr>
        <p:spPr>
          <a:prstGeom prst="rect">
            <a:avLst/>
          </a:prstGeom>
        </p:spPr>
        <p:txBody>
          <a:bodyPr/>
          <a:lstStyle>
            <a:lvl1pPr marL="107967" indent="-107967">
              <a:buSzPct val="100000"/>
              <a:buFont typeface="Arial"/>
              <a:buChar char="•"/>
              <a:defRPr sz="1600"/>
            </a:lvl1pPr>
          </a:lstStyle>
          <a:p>
            <a:r>
              <a:rPr lang="en-SG" dirty="0"/>
              <a:t>Somethings you may have a requirement to add a stop word such as OMG to it. You simply just call the .add method to add to the  set {}</a:t>
            </a:r>
          </a:p>
          <a:p>
            <a:endParaRPr lang="en-SG" dirty="0"/>
          </a:p>
          <a:p>
            <a:r>
              <a:rPr lang="en-SG" sz="1600" b="1" i="0" kern="1200" dirty="0">
                <a:solidFill>
                  <a:schemeClr val="tx1"/>
                </a:solidFill>
                <a:effectLst/>
                <a:latin typeface="+mn-lt"/>
                <a:ea typeface="+mn-ea"/>
                <a:cs typeface="+mn-cs"/>
              </a:rPr>
              <a:t>Sets in Python</a:t>
            </a:r>
            <a:r>
              <a:rPr lang="en-SG" sz="1600" b="0" i="0" kern="1200" dirty="0">
                <a:solidFill>
                  <a:schemeClr val="tx1"/>
                </a:solidFill>
                <a:effectLst/>
                <a:latin typeface="+mn-lt"/>
                <a:ea typeface="+mn-ea"/>
                <a:cs typeface="+mn-cs"/>
              </a:rPr>
              <a:t>. A </a:t>
            </a:r>
            <a:r>
              <a:rPr lang="en-SG" sz="1600" b="1" i="0" kern="1200" dirty="0">
                <a:solidFill>
                  <a:schemeClr val="tx1"/>
                </a:solidFill>
                <a:effectLst/>
                <a:latin typeface="+mn-lt"/>
                <a:ea typeface="+mn-ea"/>
                <a:cs typeface="+mn-cs"/>
              </a:rPr>
              <a:t>Set</a:t>
            </a:r>
            <a:r>
              <a:rPr lang="en-SG" sz="1600" b="0" i="0" kern="1200" dirty="0">
                <a:solidFill>
                  <a:schemeClr val="tx1"/>
                </a:solidFill>
                <a:effectLst/>
                <a:latin typeface="+mn-lt"/>
                <a:ea typeface="+mn-ea"/>
                <a:cs typeface="+mn-cs"/>
              </a:rPr>
              <a:t> is an unordered collection data type that is </a:t>
            </a:r>
            <a:r>
              <a:rPr lang="en-SG" sz="1600" b="0" i="0" kern="1200" dirty="0" err="1">
                <a:solidFill>
                  <a:schemeClr val="tx1"/>
                </a:solidFill>
                <a:effectLst/>
                <a:latin typeface="+mn-lt"/>
                <a:ea typeface="+mn-ea"/>
                <a:cs typeface="+mn-cs"/>
              </a:rPr>
              <a:t>iterable</a:t>
            </a:r>
            <a:r>
              <a:rPr lang="en-SG" sz="1600" b="0" i="0" kern="1200" dirty="0">
                <a:solidFill>
                  <a:schemeClr val="tx1"/>
                </a:solidFill>
                <a:effectLst/>
                <a:latin typeface="+mn-lt"/>
                <a:ea typeface="+mn-ea"/>
                <a:cs typeface="+mn-cs"/>
              </a:rPr>
              <a:t>, mutable and has no duplicate elements. </a:t>
            </a:r>
            <a:r>
              <a:rPr lang="en-SG" sz="1600" b="1" i="0" kern="1200" dirty="0">
                <a:solidFill>
                  <a:schemeClr val="tx1"/>
                </a:solidFill>
                <a:effectLst/>
                <a:latin typeface="+mn-lt"/>
                <a:ea typeface="+mn-ea"/>
                <a:cs typeface="+mn-cs"/>
              </a:rPr>
              <a:t>Python's set</a:t>
            </a:r>
            <a:r>
              <a:rPr lang="en-SG" sz="1600" b="0" i="0" kern="1200" dirty="0">
                <a:solidFill>
                  <a:schemeClr val="tx1"/>
                </a:solidFill>
                <a:effectLst/>
                <a:latin typeface="+mn-lt"/>
                <a:ea typeface="+mn-ea"/>
                <a:cs typeface="+mn-cs"/>
              </a:rPr>
              <a:t> class represents the mathematical notion of a </a:t>
            </a:r>
            <a:r>
              <a:rPr lang="en-SG" sz="1600" b="1" i="0" kern="1200" dirty="0">
                <a:solidFill>
                  <a:schemeClr val="tx1"/>
                </a:solidFill>
                <a:effectLst/>
                <a:latin typeface="+mn-lt"/>
                <a:ea typeface="+mn-ea"/>
                <a:cs typeface="+mn-cs"/>
              </a:rPr>
              <a:t>set</a:t>
            </a:r>
            <a:r>
              <a:rPr lang="en-SG" sz="1600" b="0" i="0" kern="1200" dirty="0">
                <a:solidFill>
                  <a:schemeClr val="tx1"/>
                </a:solidFill>
                <a:effectLst/>
                <a:latin typeface="+mn-lt"/>
                <a:ea typeface="+mn-ea"/>
                <a:cs typeface="+mn-cs"/>
              </a:rPr>
              <a:t>. ... This is based on a data structure known as a hash table.</a:t>
            </a:r>
          </a:p>
          <a:p>
            <a:endParaRPr lang="en-SG" sz="1600" b="0" i="0" kern="1200" dirty="0">
              <a:solidFill>
                <a:schemeClr val="tx1"/>
              </a:solidFill>
              <a:effectLst/>
              <a:latin typeface="+mn-lt"/>
              <a:ea typeface="+mn-ea"/>
              <a:cs typeface="+mn-cs"/>
            </a:endParaRPr>
          </a:p>
          <a:p>
            <a:r>
              <a:rPr lang="en-SG" sz="1600" b="0" i="0" kern="1200" dirty="0">
                <a:solidFill>
                  <a:schemeClr val="tx1"/>
                </a:solidFill>
                <a:effectLst/>
                <a:latin typeface="+mn-lt"/>
                <a:ea typeface="+mn-ea"/>
                <a:cs typeface="+mn-cs"/>
              </a:rPr>
              <a:t>Using a set is good, because duplicates are not represented. Also, you can remove some item using the remove() method</a:t>
            </a:r>
            <a:endParaRPr lang="en-SG" dirty="0"/>
          </a:p>
          <a:p>
            <a:endParaRPr lang="en-SG" dirty="0" err="1"/>
          </a:p>
        </p:txBody>
      </p:sp>
    </p:spTree>
    <p:extLst>
      <p:ext uri="{BB962C8B-B14F-4D97-AF65-F5344CB8AC3E}">
        <p14:creationId xmlns:p14="http://schemas.microsoft.com/office/powerpoint/2010/main" val="2997417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146956" indent="-146956">
              <a:buSzPct val="100000"/>
              <a:buFont typeface="Arial"/>
              <a:buChar char="•"/>
              <a:defRPr sz="1600"/>
            </a:pPr>
            <a:r>
              <a:rPr lang="en-US" dirty="0"/>
              <a:t>Tokenization</a:t>
            </a:r>
            <a:r>
              <a:rPr lang="en-US" baseline="0" dirty="0"/>
              <a:t> is the process of dividing our data into the smaller units that we will analyze</a:t>
            </a:r>
            <a:endParaRPr lang="en-US" dirty="0"/>
          </a:p>
          <a:p>
            <a:pPr marL="146956" indent="-146956">
              <a:buSzPct val="100000"/>
              <a:buFont typeface="Arial"/>
              <a:buChar char="•"/>
              <a:defRPr sz="1600"/>
            </a:pPr>
            <a:r>
              <a:rPr dirty="0"/>
              <a:t>Chunking is a general term. It means to extract meaningful units, or chunks, of text from raw text.</a:t>
            </a:r>
          </a:p>
        </p:txBody>
      </p:sp>
    </p:spTree>
    <p:extLst>
      <p:ext uri="{BB962C8B-B14F-4D97-AF65-F5344CB8AC3E}">
        <p14:creationId xmlns:p14="http://schemas.microsoft.com/office/powerpoint/2010/main" val="485764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cs typeface="+mj-cs"/>
                <a:sym typeface="Arial"/>
              </a:rPr>
              <a:t>Stanford’s </a:t>
            </a:r>
            <a:r>
              <a:rPr kumimoji="0" lang="en-US" sz="1200" b="0" i="0" u="none" strike="noStrike" kern="0" cap="none" spc="0" normalizeH="0" baseline="0" noProof="0" dirty="0" err="1">
                <a:ln>
                  <a:noFill/>
                </a:ln>
                <a:solidFill>
                  <a:sysClr val="windowText" lastClr="000000"/>
                </a:solidFill>
                <a:effectLst/>
                <a:uLnTx/>
                <a:uFillTx/>
                <a:latin typeface="+mj-lt"/>
                <a:cs typeface="+mj-cs"/>
                <a:sym typeface="Arial"/>
              </a:rPr>
              <a:t>CoreNLP</a:t>
            </a:r>
            <a:r>
              <a:rPr kumimoji="0" lang="en-US" sz="1200" b="0" i="0" u="none" strike="noStrike" kern="0" cap="none" spc="0" normalizeH="0" baseline="0" noProof="0" dirty="0">
                <a:ln>
                  <a:noFill/>
                </a:ln>
                <a:solidFill>
                  <a:sysClr val="windowText" lastClr="000000"/>
                </a:solidFill>
                <a:effectLst/>
                <a:uLnTx/>
                <a:uFillTx/>
                <a:latin typeface="+mj-lt"/>
                <a:cs typeface="+mj-cs"/>
                <a:sym typeface="Arial"/>
              </a:rPr>
              <a:t> has different language options</a:t>
            </a:r>
          </a:p>
        </p:txBody>
      </p:sp>
    </p:spTree>
    <p:extLst>
      <p:ext uri="{BB962C8B-B14F-4D97-AF65-F5344CB8AC3E}">
        <p14:creationId xmlns:p14="http://schemas.microsoft.com/office/powerpoint/2010/main" val="1769261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t>morphology</a:t>
            </a:r>
            <a:r>
              <a:rPr lang="en-SG" dirty="0"/>
              <a:t>  is the study of words, how they are formed, and their relationship to other words in the same language. It </a:t>
            </a:r>
            <a:r>
              <a:rPr lang="en-SG" dirty="0" err="1"/>
              <a:t>analyzes</a:t>
            </a:r>
            <a:r>
              <a:rPr lang="en-SG" dirty="0"/>
              <a:t> the structure of words and parts of words, such as stems, root words, prefixes, and suffixes.</a:t>
            </a:r>
            <a:endParaRPr lang="en-US" dirty="0"/>
          </a:p>
        </p:txBody>
      </p:sp>
      <p:sp>
        <p:nvSpPr>
          <p:cNvPr id="4" name="Slide Number Placeholder 3"/>
          <p:cNvSpPr>
            <a:spLocks noGrp="1"/>
          </p:cNvSpPr>
          <p:nvPr>
            <p:ph type="sldNum" sz="quarter" idx="5"/>
          </p:nvPr>
        </p:nvSpPr>
        <p:spPr/>
        <p:txBody>
          <a:bodyPr/>
          <a:lstStyle/>
          <a:p>
            <a:fld id="{30979D2A-5779-4384-9E1B-C7683D4438AE}" type="slidenum">
              <a:rPr lang="en-SG" smtClean="0"/>
              <a:t>37</a:t>
            </a:fld>
            <a:endParaRPr lang="en-SG"/>
          </a:p>
        </p:txBody>
      </p:sp>
    </p:spTree>
    <p:extLst>
      <p:ext uri="{BB962C8B-B14F-4D97-AF65-F5344CB8AC3E}">
        <p14:creationId xmlns:p14="http://schemas.microsoft.com/office/powerpoint/2010/main" val="2980582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only demonstrate </a:t>
            </a:r>
            <a:r>
              <a:rPr lang="en-US" dirty="0" err="1"/>
              <a:t>lemmtization</a:t>
            </a:r>
            <a:r>
              <a:rPr lang="en-US" dirty="0"/>
              <a:t> as it a smarter way to normalize it considers the meaning of words better than stemming</a:t>
            </a:r>
          </a:p>
        </p:txBody>
      </p:sp>
    </p:spTree>
    <p:extLst>
      <p:ext uri="{BB962C8B-B14F-4D97-AF65-F5344CB8AC3E}">
        <p14:creationId xmlns:p14="http://schemas.microsoft.com/office/powerpoint/2010/main" val="545585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only demonstrate </a:t>
            </a:r>
            <a:r>
              <a:rPr lang="en-US" dirty="0" err="1"/>
              <a:t>lemmtization</a:t>
            </a:r>
            <a:r>
              <a:rPr lang="en-US" dirty="0"/>
              <a:t> as it a smarter way to normalize it considers the meaning of words better </a:t>
            </a:r>
            <a:r>
              <a:rPr lang="en-US"/>
              <a:t>than stemming</a:t>
            </a:r>
            <a:endParaRPr lang="en-US" dirty="0"/>
          </a:p>
        </p:txBody>
      </p:sp>
    </p:spTree>
    <p:extLst>
      <p:ext uri="{BB962C8B-B14F-4D97-AF65-F5344CB8AC3E}">
        <p14:creationId xmlns:p14="http://schemas.microsoft.com/office/powerpoint/2010/main" val="1944697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a:t>
            </a:r>
            <a:r>
              <a:rPr lang="en-US" baseline="0" dirty="0"/>
              <a:t> words change meaning depending on their context in a sentence. For example, the word ‘run’ might be a verb (I like to run in the mornings) or a noun (How did your run go this morning?) depending on how it is used. </a:t>
            </a:r>
          </a:p>
          <a:p>
            <a:endParaRPr lang="en-US" baseline="0" dirty="0"/>
          </a:p>
          <a:p>
            <a:r>
              <a:rPr lang="en-US" baseline="0" dirty="0"/>
              <a:t>Thus part of speech tagging may help gain greater insight into the meaning of a text.</a:t>
            </a:r>
          </a:p>
          <a:p>
            <a:endParaRPr lang="en-US" baseline="0" dirty="0"/>
          </a:p>
          <a:p>
            <a:r>
              <a:rPr lang="en-US" sz="1200" b="1" i="0" kern="1200" dirty="0">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tagger is used to assign grammatical information of each word of the sentence.</a:t>
            </a:r>
            <a:endParaRPr lang="en-US" dirty="0"/>
          </a:p>
        </p:txBody>
      </p:sp>
    </p:spTree>
    <p:extLst>
      <p:ext uri="{BB962C8B-B14F-4D97-AF65-F5344CB8AC3E}">
        <p14:creationId xmlns:p14="http://schemas.microsoft.com/office/powerpoint/2010/main" val="2478198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xfrm>
            <a:off x="381000" y="685800"/>
            <a:ext cx="6096000" cy="3429000"/>
          </a:xfrm>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endParaRPr lang="en-SG" sz="2000" dirty="0"/>
          </a:p>
          <a:p>
            <a:pPr marL="140367" indent="-140367">
              <a:buSzPct val="100000"/>
              <a:buChar char="•"/>
              <a:defRPr sz="1600"/>
            </a:pPr>
            <a:endParaRPr lang="en-US" dirty="0"/>
          </a:p>
          <a:p>
            <a:pPr marL="140367" indent="-140367">
              <a:buSzPct val="100000"/>
              <a:buChar char="•"/>
              <a:defRPr sz="1600"/>
            </a:pPr>
            <a:r>
              <a:rPr lang="en-SG" dirty="0"/>
              <a:t>So, for our purpose, we want to guide you through some commonly used methods that can be used to pre-processed text.</a:t>
            </a:r>
          </a:p>
          <a:p>
            <a:pPr marL="140367" indent="-140367">
              <a:buSzPct val="100000"/>
              <a:buChar char="•"/>
              <a:defRPr sz="1600"/>
            </a:pPr>
            <a:r>
              <a:rPr lang="en-SG" dirty="0"/>
              <a:t>I want to emphasis these methods are for now geared towards languages like English where words are formed from characters. </a:t>
            </a:r>
          </a:p>
          <a:p>
            <a:pPr marL="140367" indent="-140367">
              <a:buSzPct val="100000"/>
              <a:buChar char="•"/>
              <a:defRPr sz="1600"/>
            </a:pPr>
            <a:endParaRPr lang="en-SG" dirty="0"/>
          </a:p>
          <a:p>
            <a:pPr marL="140367" indent="-140367">
              <a:buSzPct val="100000"/>
              <a:buChar char="•"/>
              <a:defRPr sz="1600"/>
            </a:pPr>
            <a:r>
              <a:rPr lang="en-SG" dirty="0"/>
              <a:t>So a quick overview, normally , we start with a huge volume of text , call a corpus.</a:t>
            </a:r>
          </a:p>
          <a:p>
            <a:pPr marL="140367" indent="-140367">
              <a:buSzPct val="100000"/>
              <a:buChar char="•"/>
              <a:defRPr sz="1600"/>
            </a:pPr>
            <a:r>
              <a:rPr lang="en-SG" dirty="0"/>
              <a:t>We have to cut in down into smaller pieces, a process call tokenization.</a:t>
            </a:r>
          </a:p>
          <a:p>
            <a:pPr marL="140367" indent="-140367">
              <a:buSzPct val="100000"/>
              <a:buChar char="•"/>
              <a:defRPr sz="1600"/>
            </a:pPr>
            <a:endParaRPr lang="en-SG" dirty="0"/>
          </a:p>
          <a:p>
            <a:pPr marL="140367" indent="-140367">
              <a:buSzPct val="100000"/>
              <a:buChar char="•"/>
              <a:defRPr sz="1600"/>
            </a:pPr>
            <a:r>
              <a:rPr lang="en-SG" dirty="0"/>
              <a:t>Then, at the tokenized level, we may consider some additional preparation work as listed in the method.</a:t>
            </a:r>
          </a:p>
          <a:p>
            <a:pPr marL="140367" indent="-140367">
              <a:buSzPct val="100000"/>
              <a:buChar char="•"/>
              <a:defRPr sz="1600"/>
            </a:pPr>
            <a:endParaRPr lang="en-SG" dirty="0"/>
          </a:p>
          <a:p>
            <a:pPr marL="140367" indent="-140367">
              <a:buSzPct val="100000"/>
              <a:buChar char="•"/>
              <a:defRPr sz="1600"/>
            </a:pPr>
            <a:r>
              <a:rPr lang="en-SG" dirty="0"/>
              <a:t>At the end of the it, our text can be prepared into  structured form, where it is ready for further analysis. </a:t>
            </a:r>
          </a:p>
          <a:p>
            <a:pPr marL="140367" indent="-140367">
              <a:buSzPct val="100000"/>
              <a:buChar char="•"/>
              <a:defRPr sz="1600"/>
            </a:pPr>
            <a:r>
              <a:rPr lang="en-SG" dirty="0"/>
              <a:t>For this lesson, we will stop at  at the </a:t>
            </a:r>
            <a:r>
              <a:rPr lang="en-SG" dirty="0" err="1"/>
              <a:t>preprocessing</a:t>
            </a:r>
            <a:r>
              <a:rPr lang="en-SG" dirty="0"/>
              <a:t> task, and leave the data structure part for the afternoon.</a:t>
            </a:r>
            <a:endParaRPr dirty="0"/>
          </a:p>
        </p:txBody>
      </p:sp>
    </p:spTree>
    <p:extLst>
      <p:ext uri="{BB962C8B-B14F-4D97-AF65-F5344CB8AC3E}">
        <p14:creationId xmlns:p14="http://schemas.microsoft.com/office/powerpoint/2010/main" val="1411976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Thankfully, </a:t>
            </a:r>
            <a:r>
              <a:rPr lang="en-US" dirty="0" err="1"/>
              <a:t>nltk</a:t>
            </a:r>
            <a:r>
              <a:rPr lang="en-US" baseline="0" dirty="0"/>
              <a:t> has a built in tagger, so we all we need to do is call this </a:t>
            </a:r>
            <a:r>
              <a:rPr lang="en-US" baseline="0" dirty="0" err="1"/>
              <a:t>pos_tag</a:t>
            </a:r>
            <a:r>
              <a:rPr lang="en-US" baseline="0" dirty="0"/>
              <a:t> from the </a:t>
            </a:r>
            <a:r>
              <a:rPr lang="en-US" baseline="0" dirty="0" err="1"/>
              <a:t>nltk</a:t>
            </a:r>
            <a:r>
              <a:rPr lang="en-US" baseline="0" dirty="0"/>
              <a:t> library.</a:t>
            </a:r>
          </a:p>
          <a:p>
            <a:endParaRPr lang="en-US" baseline="0" dirty="0"/>
          </a:p>
          <a:p>
            <a:r>
              <a:rPr lang="en-US" baseline="0" dirty="0"/>
              <a:t>Some POS tags:</a:t>
            </a:r>
          </a:p>
          <a:p>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NN - is a noun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NNP – is a proper noun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JJ – is an adjective</a:t>
            </a:r>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IN – is a preposition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VBZ – is a verb, 3rd person sing. present	takes</a:t>
            </a:r>
          </a:p>
        </p:txBody>
      </p:sp>
    </p:spTree>
    <p:extLst>
      <p:ext uri="{BB962C8B-B14F-4D97-AF65-F5344CB8AC3E}">
        <p14:creationId xmlns:p14="http://schemas.microsoft.com/office/powerpoint/2010/main" val="35501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Thankfully, </a:t>
            </a:r>
            <a:r>
              <a:rPr lang="en-US" dirty="0" err="1"/>
              <a:t>nltk</a:t>
            </a:r>
            <a:r>
              <a:rPr lang="en-US" baseline="0" dirty="0"/>
              <a:t> has a built in tagger, so we all we need to do is call this </a:t>
            </a:r>
            <a:r>
              <a:rPr lang="en-US" baseline="0" dirty="0" err="1"/>
              <a:t>pos_tag</a:t>
            </a:r>
            <a:r>
              <a:rPr lang="en-US" baseline="0" dirty="0"/>
              <a:t> from the </a:t>
            </a:r>
            <a:r>
              <a:rPr lang="en-US" baseline="0" dirty="0" err="1"/>
              <a:t>nltk</a:t>
            </a:r>
            <a:r>
              <a:rPr lang="en-US" baseline="0" dirty="0"/>
              <a:t> library.</a:t>
            </a:r>
          </a:p>
          <a:p>
            <a:endParaRPr lang="en-US" baseline="0" dirty="0"/>
          </a:p>
          <a:p>
            <a:r>
              <a:rPr lang="en-US" baseline="0" dirty="0"/>
              <a:t>Some POS tags:</a:t>
            </a:r>
          </a:p>
          <a:p>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NN - is a noun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NNP – is a proper noun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JJ – is an adjective</a:t>
            </a:r>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IN – is a preposition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VBZ – is a verb, 3rd person sing. present	takes</a:t>
            </a:r>
          </a:p>
        </p:txBody>
      </p:sp>
    </p:spTree>
    <p:extLst>
      <p:ext uri="{BB962C8B-B14F-4D97-AF65-F5344CB8AC3E}">
        <p14:creationId xmlns:p14="http://schemas.microsoft.com/office/powerpoint/2010/main" val="1301933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find </a:t>
            </a:r>
            <a:r>
              <a:rPr lang="en-US" sz="1200" b="0" i="0" dirty="0">
                <a:effectLst/>
                <a:latin typeface="+mj-lt"/>
                <a:ea typeface="+mj-ea"/>
                <a:cs typeface="+mj-cs"/>
                <a:sym typeface="Arial"/>
              </a:rPr>
              <a:t>the list with all possible POS tags used by the Natural Language Toolkit (</a:t>
            </a:r>
            <a:r>
              <a:rPr lang="en-US" sz="1200" b="0" i="0" dirty="0" err="1">
                <a:effectLst/>
                <a:latin typeface="+mj-lt"/>
                <a:ea typeface="+mj-ea"/>
                <a:cs typeface="+mj-cs"/>
                <a:sym typeface="Arial"/>
              </a:rPr>
              <a:t>nltk</a:t>
            </a:r>
            <a:r>
              <a:rPr lang="en-US" sz="1200" b="0" i="0" dirty="0">
                <a:effectLst/>
                <a:latin typeface="+mj-lt"/>
                <a:ea typeface="+mj-ea"/>
                <a:cs typeface="+mj-cs"/>
                <a:sym typeface="Arial"/>
              </a:rPr>
              <a:t>) with </a:t>
            </a:r>
            <a:r>
              <a:rPr lang="en-US" dirty="0" err="1"/>
              <a:t>nltk.help.upenn_tagset</a:t>
            </a:r>
            <a:r>
              <a:rPr lang="en-US" dirty="0"/>
              <a:t>() or </a:t>
            </a:r>
            <a:r>
              <a:rPr lang="en-US" sz="1200" b="0" i="0" dirty="0" err="1">
                <a:effectLst/>
                <a:latin typeface="+mj-lt"/>
                <a:ea typeface="+mj-ea"/>
                <a:cs typeface="+mj-cs"/>
                <a:sym typeface="Arial"/>
              </a:rPr>
              <a:t>nltk.help.upenn_tagset</a:t>
            </a:r>
            <a:r>
              <a:rPr lang="en-US" sz="1200" b="0" i="0" dirty="0">
                <a:effectLst/>
                <a:latin typeface="+mj-lt"/>
                <a:ea typeface="+mj-ea"/>
                <a:cs typeface="+mj-cs"/>
                <a:sym typeface="Arial"/>
              </a:rPr>
              <a:t>('RB’) f</a:t>
            </a:r>
            <a:r>
              <a:rPr lang="en-US" dirty="0"/>
              <a:t>or information on a specific tag.</a:t>
            </a:r>
          </a:p>
          <a:p>
            <a:endParaRPr lang="en-US" dirty="0"/>
          </a:p>
        </p:txBody>
      </p:sp>
    </p:spTree>
    <p:extLst>
      <p:ext uri="{BB962C8B-B14F-4D97-AF65-F5344CB8AC3E}">
        <p14:creationId xmlns:p14="http://schemas.microsoft.com/office/powerpoint/2010/main" val="2713128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find </a:t>
            </a:r>
            <a:r>
              <a:rPr lang="en-US" sz="1200" b="0" i="0" dirty="0">
                <a:effectLst/>
                <a:latin typeface="+mj-lt"/>
                <a:ea typeface="+mj-ea"/>
                <a:cs typeface="+mj-cs"/>
                <a:sym typeface="Arial"/>
              </a:rPr>
              <a:t>the list with all possible POS tags used by the Natural Language Toolkit (</a:t>
            </a:r>
            <a:r>
              <a:rPr lang="en-US" sz="1200" b="0" i="0" dirty="0" err="1">
                <a:effectLst/>
                <a:latin typeface="+mj-lt"/>
                <a:ea typeface="+mj-ea"/>
                <a:cs typeface="+mj-cs"/>
                <a:sym typeface="Arial"/>
              </a:rPr>
              <a:t>nltk</a:t>
            </a:r>
            <a:r>
              <a:rPr lang="en-US" sz="1200" b="0" i="0" dirty="0">
                <a:effectLst/>
                <a:latin typeface="+mj-lt"/>
                <a:ea typeface="+mj-ea"/>
                <a:cs typeface="+mj-cs"/>
                <a:sym typeface="Arial"/>
              </a:rPr>
              <a:t>) with </a:t>
            </a:r>
            <a:r>
              <a:rPr lang="en-US" dirty="0" err="1"/>
              <a:t>nltk.help.upenn_tagset</a:t>
            </a:r>
            <a:r>
              <a:rPr lang="en-US" dirty="0"/>
              <a:t>() or </a:t>
            </a:r>
            <a:r>
              <a:rPr lang="en-US" sz="1200" b="0" i="0" dirty="0" err="1">
                <a:effectLst/>
                <a:latin typeface="+mj-lt"/>
                <a:ea typeface="+mj-ea"/>
                <a:cs typeface="+mj-cs"/>
                <a:sym typeface="Arial"/>
              </a:rPr>
              <a:t>nltk.help.upenn_tagset</a:t>
            </a:r>
            <a:r>
              <a:rPr lang="en-US" sz="1200" b="0" i="0" dirty="0">
                <a:effectLst/>
                <a:latin typeface="+mj-lt"/>
                <a:ea typeface="+mj-ea"/>
                <a:cs typeface="+mj-cs"/>
                <a:sym typeface="Arial"/>
              </a:rPr>
              <a:t>('RB’) f</a:t>
            </a:r>
            <a:r>
              <a:rPr lang="en-US" dirty="0"/>
              <a:t>or information on a specific tag.</a:t>
            </a:r>
          </a:p>
          <a:p>
            <a:endParaRPr lang="en-US" dirty="0"/>
          </a:p>
        </p:txBody>
      </p:sp>
    </p:spTree>
    <p:extLst>
      <p:ext uri="{BB962C8B-B14F-4D97-AF65-F5344CB8AC3E}">
        <p14:creationId xmlns:p14="http://schemas.microsoft.com/office/powerpoint/2010/main" val="199964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146956" indent="-146956">
              <a:buSzPct val="100000"/>
              <a:buFont typeface="Arial"/>
              <a:buChar char="•"/>
              <a:defRPr sz="1600"/>
            </a:pPr>
            <a:r>
              <a:rPr lang="en-US" dirty="0"/>
              <a:t>Tokenization</a:t>
            </a:r>
            <a:r>
              <a:rPr lang="en-US" baseline="0" dirty="0"/>
              <a:t> is the process of dividing our data into the smaller units that we will analyze</a:t>
            </a:r>
            <a:endParaRPr lang="en-US" dirty="0"/>
          </a:p>
          <a:p>
            <a:pPr marL="146956" indent="-146956">
              <a:buSzPct val="100000"/>
              <a:buFont typeface="Arial"/>
              <a:buChar char="•"/>
              <a:defRPr sz="1600"/>
            </a:pPr>
            <a:r>
              <a:rPr dirty="0"/>
              <a:t>Chunking is a general term. It means to extract meaningful units, or chunks, of text from raw text.</a:t>
            </a:r>
          </a:p>
        </p:txBody>
      </p:sp>
    </p:spTree>
    <p:extLst>
      <p:ext uri="{BB962C8B-B14F-4D97-AF65-F5344CB8AC3E}">
        <p14:creationId xmlns:p14="http://schemas.microsoft.com/office/powerpoint/2010/main" val="2281088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Compound</a:t>
            </a:r>
            <a:r>
              <a:rPr lang="en-US" baseline="0" dirty="0"/>
              <a:t> term extraction again allows us to better preserve the meaning of our text.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latin typeface="Arial" panose="020B0604020202020204" pitchFamily="34" charset="0"/>
                <a:cs typeface="Arial" panose="020B0604020202020204" pitchFamily="34" charset="0"/>
              </a:rPr>
              <a:t>Single word tokenization results in lose of meaning &amp; changes the conceptual meaning</a:t>
            </a:r>
          </a:p>
          <a:p>
            <a:endParaRPr lang="en-US" dirty="0"/>
          </a:p>
        </p:txBody>
      </p:sp>
    </p:spTree>
    <p:extLst>
      <p:ext uri="{BB962C8B-B14F-4D97-AF65-F5344CB8AC3E}">
        <p14:creationId xmlns:p14="http://schemas.microsoft.com/office/powerpoint/2010/main" val="3735051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marL="107967" indent="-107967">
              <a:buSzPct val="100000"/>
              <a:buFont typeface="Arial"/>
              <a:buChar char="•"/>
              <a:defRPr sz="1600"/>
            </a:pPr>
            <a:r>
              <a:rPr dirty="0"/>
              <a:t>This is a way to manually do it in NLTK</a:t>
            </a:r>
          </a:p>
          <a:p>
            <a:pPr marL="107967" indent="-107967">
              <a:buSzPct val="100000"/>
              <a:buFont typeface="Arial"/>
              <a:buChar char="•"/>
              <a:defRPr sz="1600"/>
            </a:pPr>
            <a:r>
              <a:rPr dirty="0"/>
              <a:t>Note that this MWE tokenizer is case sensitive. To make it work better, you’d need to make everything lowercase to begin with.</a:t>
            </a:r>
            <a:endParaRPr lang="en-US" dirty="0"/>
          </a:p>
          <a:p>
            <a:pPr marL="107967" indent="-107967">
              <a:buSzPct val="100000"/>
              <a:buFont typeface="Arial"/>
              <a:buChar char="•"/>
              <a:defRPr sz="1600"/>
            </a:pPr>
            <a:endParaRPr lang="en-SG" dirty="0"/>
          </a:p>
          <a:p>
            <a:pPr marL="107967" indent="-107967">
              <a:buSzPct val="100000"/>
              <a:buFont typeface="Arial"/>
              <a:buChar char="•"/>
              <a:defRPr sz="1600"/>
            </a:pPr>
            <a:r>
              <a:rPr lang="en-SG" dirty="0"/>
              <a:t>A </a:t>
            </a:r>
            <a:r>
              <a:rPr lang="en-SG" dirty="0" err="1"/>
              <a:t>MWETokenizer</a:t>
            </a:r>
            <a:r>
              <a:rPr lang="en-SG" dirty="0"/>
              <a:t> takes a string which has already been divided into tokens and retokenizes it, merging multi-word expressions into single tokens, using a lexicon of MWEs:</a:t>
            </a:r>
            <a:endParaRPr dirty="0"/>
          </a:p>
        </p:txBody>
      </p:sp>
    </p:spTree>
    <p:extLst>
      <p:ext uri="{BB962C8B-B14F-4D97-AF65-F5344CB8AC3E}">
        <p14:creationId xmlns:p14="http://schemas.microsoft.com/office/powerpoint/2010/main" val="3291608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200" b="0" i="0" u="none" strike="noStrike" kern="1200" dirty="0">
                <a:solidFill>
                  <a:schemeClr val="tx1"/>
                </a:solidFill>
                <a:effectLst/>
                <a:latin typeface="+mn-lt"/>
                <a:ea typeface="+mn-ea"/>
                <a:cs typeface="+mn-cs"/>
              </a:rPr>
              <a:t>Recognising entities in a legal document is very important. Knowing the name of the parties involved, Dates, location of the incident etc. </a:t>
            </a:r>
            <a:r>
              <a:rPr lang="en-SG" sz="1200" b="0" i="0" u="none" strike="noStrike" kern="1200">
                <a:solidFill>
                  <a:schemeClr val="tx1"/>
                </a:solidFill>
                <a:effectLst/>
                <a:latin typeface="+mn-lt"/>
                <a:ea typeface="+mn-ea"/>
                <a:cs typeface="+mn-cs"/>
              </a:rPr>
              <a:t>solves 30% of your task</a:t>
            </a:r>
            <a:endParaRPr lang="en-US" dirty="0"/>
          </a:p>
        </p:txBody>
      </p:sp>
    </p:spTree>
    <p:extLst>
      <p:ext uri="{BB962C8B-B14F-4D97-AF65-F5344CB8AC3E}">
        <p14:creationId xmlns:p14="http://schemas.microsoft.com/office/powerpoint/2010/main" val="1700658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xfrm>
            <a:off x="381000" y="685800"/>
            <a:ext cx="6096000" cy="3429000"/>
          </a:xfrm>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marL="120315" indent="-120315">
              <a:buSzPct val="100000"/>
              <a:buChar char="•"/>
              <a:defRPr sz="1600"/>
            </a:lvl1pPr>
          </a:lstStyle>
          <a:p>
            <a:r>
              <a:rPr dirty="0"/>
              <a:t>Brainstorm as a group. There were a lot of terms that were covered.</a:t>
            </a:r>
            <a:endParaRPr lang="en-US" dirty="0"/>
          </a:p>
          <a:p>
            <a:r>
              <a:rPr lang="en-SG" dirty="0"/>
              <a:t>As a class activity, suggest the techniques and steps to undertake</a:t>
            </a:r>
            <a:endParaRPr lang="en-US" dirty="0"/>
          </a:p>
          <a:p>
            <a:endParaRPr lang="en-US" dirty="0"/>
          </a:p>
        </p:txBody>
      </p:sp>
    </p:spTree>
    <p:extLst>
      <p:ext uri="{BB962C8B-B14F-4D97-AF65-F5344CB8AC3E}">
        <p14:creationId xmlns:p14="http://schemas.microsoft.com/office/powerpoint/2010/main" val="3966667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xfrm>
            <a:off x="381000" y="685800"/>
            <a:ext cx="6096000" cy="3429000"/>
          </a:xfrm>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marL="120315" indent="-120315">
              <a:buSzPct val="100000"/>
              <a:buChar char="•"/>
              <a:defRPr sz="1600"/>
            </a:lvl1pPr>
          </a:lstStyle>
          <a:p>
            <a:r>
              <a:rPr dirty="0"/>
              <a:t>Brainstorm as a group. There were a lot of terms that were covered.</a:t>
            </a:r>
            <a:endParaRPr lang="en-US" dirty="0"/>
          </a:p>
          <a:p>
            <a:r>
              <a:rPr lang="en-SG" dirty="0"/>
              <a:t>As a class activity, suggest the techniques and steps to undertake</a:t>
            </a:r>
            <a:endParaRPr lang="en-US" dirty="0"/>
          </a:p>
          <a:p>
            <a:endParaRPr lang="en-US" dirty="0"/>
          </a:p>
        </p:txBody>
      </p:sp>
    </p:spTree>
    <p:extLst>
      <p:ext uri="{BB962C8B-B14F-4D97-AF65-F5344CB8AC3E}">
        <p14:creationId xmlns:p14="http://schemas.microsoft.com/office/powerpoint/2010/main" val="545211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marL="125961" indent="-125961">
              <a:buSzPct val="100000"/>
              <a:buFont typeface="Arial"/>
              <a:buChar char="•"/>
              <a:defRPr sz="1600"/>
            </a:pPr>
            <a:endParaRPr dirty="0"/>
          </a:p>
        </p:txBody>
      </p:sp>
    </p:spTree>
    <p:extLst>
      <p:ext uri="{BB962C8B-B14F-4D97-AF65-F5344CB8AC3E}">
        <p14:creationId xmlns:p14="http://schemas.microsoft.com/office/powerpoint/2010/main" val="1773498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are going to use the remaining of the time to get our self familiar with regular expression.</a:t>
            </a:r>
          </a:p>
          <a:p>
            <a:endParaRPr lang="en-SG" dirty="0"/>
          </a:p>
          <a:p>
            <a:r>
              <a:rPr lang="en-SG" dirty="0"/>
              <a:t>We will first start with you getting use to the syntax of the RE. Generally, the syntax is language independent. So when you figure out for Python, you can easily apply to another language.</a:t>
            </a:r>
          </a:p>
          <a:p>
            <a:r>
              <a:rPr lang="en-SG" dirty="0"/>
              <a:t>(30 mins)</a:t>
            </a:r>
          </a:p>
          <a:p>
            <a:endParaRPr lang="en-SG" dirty="0"/>
          </a:p>
          <a:p>
            <a:r>
              <a:rPr lang="en-SG" dirty="0"/>
              <a:t>The, we look at the RE module in Python. We will focus on using some of the common methods found the RE to perform search and </a:t>
            </a:r>
            <a:r>
              <a:rPr lang="en-SG" dirty="0" err="1"/>
              <a:t>subsititute</a:t>
            </a:r>
            <a:r>
              <a:rPr lang="en-SG" dirty="0"/>
              <a:t> methods.</a:t>
            </a:r>
          </a:p>
          <a:p>
            <a:r>
              <a:rPr lang="en-SG" dirty="0"/>
              <a:t>(30 mins)</a:t>
            </a:r>
          </a:p>
          <a:p>
            <a:endParaRPr lang="en-SG" dirty="0"/>
          </a:p>
          <a:p>
            <a:r>
              <a:rPr lang="en-SG" dirty="0"/>
              <a:t>Finally, we look into how we can use RE to perform some preliminary understanding of a corpus of text. </a:t>
            </a:r>
          </a:p>
          <a:p>
            <a:r>
              <a:rPr lang="en-SG" dirty="0"/>
              <a:t>(30 mins)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979D2A-5779-4384-9E1B-C7683D4438AE}"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452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87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marL="125961" indent="-125961">
              <a:buSzPct val="100000"/>
              <a:buFont typeface="Arial"/>
              <a:buChar char="•"/>
              <a:defRPr sz="1600"/>
            </a:pPr>
            <a:r>
              <a:rPr dirty="0"/>
              <a:t>After doing </a:t>
            </a:r>
            <a:r>
              <a:rPr dirty="0" err="1"/>
              <a:t>nltk.download</a:t>
            </a:r>
            <a:r>
              <a:rPr dirty="0"/>
              <a:t>(), choose to download </a:t>
            </a:r>
            <a:r>
              <a:rPr b="1" u="sng" dirty="0"/>
              <a:t>all</a:t>
            </a:r>
            <a:r>
              <a:rPr dirty="0"/>
              <a:t> in the GUI. This will give you all the tokenizers, </a:t>
            </a:r>
            <a:r>
              <a:rPr dirty="0" err="1"/>
              <a:t>chunkers</a:t>
            </a:r>
            <a:r>
              <a:rPr dirty="0"/>
              <a:t>, algorithms and </a:t>
            </a:r>
            <a:r>
              <a:rPr dirty="0" err="1"/>
              <a:t>corporas</a:t>
            </a:r>
            <a:r>
              <a:rPr dirty="0"/>
              <a:t>.</a:t>
            </a:r>
          </a:p>
          <a:p>
            <a:pPr marL="125961" indent="-125961">
              <a:buSzPct val="100000"/>
              <a:buFont typeface="Arial"/>
              <a:buChar char="•"/>
              <a:defRPr sz="1600" b="1"/>
            </a:pPr>
            <a:r>
              <a:rPr dirty="0"/>
              <a:t>The students should run this code now, so everything will be ready in time for when they do the exercises. It takes about 15 minutes.</a:t>
            </a:r>
          </a:p>
        </p:txBody>
      </p:sp>
    </p:spTree>
    <p:extLst>
      <p:ext uri="{BB962C8B-B14F-4D97-AF65-F5344CB8AC3E}">
        <p14:creationId xmlns:p14="http://schemas.microsoft.com/office/powerpoint/2010/main" val="267893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lvl1pPr marL="146956" indent="-146956">
              <a:buSzPct val="100000"/>
              <a:buFont typeface="Arial"/>
              <a:buChar char="•"/>
              <a:defRPr sz="1600"/>
            </a:lvl1pPr>
          </a:lstStyle>
          <a:p>
            <a:r>
              <a:rPr lang="en-US" dirty="0"/>
              <a:t>This is a brain storm exercise:</a:t>
            </a:r>
          </a:p>
          <a:p>
            <a:r>
              <a:rPr lang="en-US" dirty="0"/>
              <a:t>Goal #1:  is the find a way to break into smaller pieces</a:t>
            </a:r>
          </a:p>
          <a:p>
            <a:r>
              <a:rPr lang="en-US" dirty="0"/>
              <a:t>Goal #2: Find ways to clean the data / tokens</a:t>
            </a:r>
          </a:p>
          <a:p>
            <a:endParaRPr lang="en-US" dirty="0"/>
          </a:p>
          <a:p>
            <a:r>
              <a:rPr lang="en-US" dirty="0"/>
              <a:t>Some ideas: </a:t>
            </a:r>
          </a:p>
          <a:p>
            <a:r>
              <a:rPr lang="en-US" dirty="0"/>
              <a:t>How to </a:t>
            </a:r>
            <a:r>
              <a:rPr lang="en-US" dirty="0" err="1"/>
              <a:t>seperate</a:t>
            </a:r>
            <a:r>
              <a:rPr lang="en-US" dirty="0"/>
              <a:t> the punctuation form the words</a:t>
            </a:r>
          </a:p>
          <a:p>
            <a:r>
              <a:rPr lang="en-US" dirty="0"/>
              <a:t>I'm </a:t>
            </a:r>
            <a:r>
              <a:rPr lang="en-US" dirty="0" err="1"/>
              <a:t>oto</a:t>
            </a:r>
            <a:r>
              <a:rPr lang="en-US" dirty="0"/>
              <a:t> I am</a:t>
            </a:r>
          </a:p>
          <a:p>
            <a:endParaRPr dirty="0"/>
          </a:p>
        </p:txBody>
      </p:sp>
    </p:spTree>
    <p:extLst>
      <p:ext uri="{BB962C8B-B14F-4D97-AF65-F5344CB8AC3E}">
        <p14:creationId xmlns:p14="http://schemas.microsoft.com/office/powerpoint/2010/main" val="30137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146956" indent="-146956">
              <a:buSzPct val="100000"/>
              <a:buFont typeface="Arial"/>
              <a:buChar char="•"/>
              <a:defRPr sz="1600"/>
            </a:pPr>
            <a:r>
              <a:rPr lang="en-US" dirty="0"/>
              <a:t>Tokenization</a:t>
            </a:r>
            <a:r>
              <a:rPr lang="en-US" baseline="0" dirty="0"/>
              <a:t> is the process of dividing our data into the smaller units that we will analyze</a:t>
            </a:r>
            <a:endParaRPr lang="en-US" dirty="0"/>
          </a:p>
          <a:p>
            <a:pPr marL="146956" indent="-146956">
              <a:buSzPct val="100000"/>
              <a:buFont typeface="Arial"/>
              <a:buChar char="•"/>
              <a:defRPr sz="1600"/>
            </a:pPr>
            <a:r>
              <a:rPr dirty="0"/>
              <a:t>Chunking is a general term. It means to extract meaningful units, or chunks, of text from raw text.</a:t>
            </a:r>
          </a:p>
        </p:txBody>
      </p:sp>
    </p:spTree>
    <p:extLst>
      <p:ext uri="{BB962C8B-B14F-4D97-AF65-F5344CB8AC3E}">
        <p14:creationId xmlns:p14="http://schemas.microsoft.com/office/powerpoint/2010/main" val="1114598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a:t>
            </a:r>
            <a:r>
              <a:rPr lang="en-US" baseline="0" dirty="0"/>
              <a:t> most purposes, we will be splitting our text up into words, but there are many options out there for splitting text up. </a:t>
            </a:r>
          </a:p>
          <a:p>
            <a:endParaRPr lang="en-US" baseline="0" dirty="0"/>
          </a:p>
          <a:p>
            <a:r>
              <a:rPr lang="en-US" baseline="0" dirty="0"/>
              <a:t>A word you might not have seen before is ‘n-gram’, which means a sequence of </a:t>
            </a:r>
            <a:r>
              <a:rPr lang="en-US" i="1" baseline="0" dirty="0"/>
              <a:t>n </a:t>
            </a:r>
            <a:r>
              <a:rPr lang="en-US" i="0" baseline="0" dirty="0"/>
              <a:t>items from a text. These ‘items’ might be syllables, letters, words, etc. but usually refer to words. Researchers usually vary the size of their n gram depending on their application.</a:t>
            </a:r>
          </a:p>
          <a:p>
            <a:endParaRPr lang="en-US" i="0" baseline="0" dirty="0"/>
          </a:p>
          <a:p>
            <a:r>
              <a:rPr lang="en-US" i="0" baseline="0" dirty="0"/>
              <a:t>Example: “Hi my name is Rick” -&gt; [(Hi, my), (my, name), (name, is), (is, Rick)] would be an example of splitting up a piece of text into 2-grams (called bigrams). </a:t>
            </a:r>
          </a:p>
          <a:p>
            <a:endParaRPr lang="en-US" i="0" baseline="0" dirty="0"/>
          </a:p>
          <a:p>
            <a:r>
              <a:rPr lang="en-US" i="0" baseline="0" dirty="0"/>
              <a:t>We will see how to do this automatically using </a:t>
            </a:r>
            <a:r>
              <a:rPr lang="en-US" i="0" baseline="0" dirty="0" err="1"/>
              <a:t>nltk</a:t>
            </a:r>
            <a:r>
              <a:rPr lang="en-US" i="0" baseline="0" dirty="0"/>
              <a:t> later in the slides.</a:t>
            </a:r>
            <a:endParaRPr lang="en-US" dirty="0"/>
          </a:p>
        </p:txBody>
      </p:sp>
    </p:spTree>
    <p:extLst>
      <p:ext uri="{BB962C8B-B14F-4D97-AF65-F5344CB8AC3E}">
        <p14:creationId xmlns:p14="http://schemas.microsoft.com/office/powerpoint/2010/main" val="182291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6" name="Rectangle 8"/>
          <p:cNvSpPr/>
          <p:nvPr/>
        </p:nvSpPr>
        <p:spPr>
          <a:xfrm>
            <a:off x="0" y="6354803"/>
            <a:ext cx="12192000" cy="512071"/>
          </a:xfrm>
          <a:prstGeom prst="rect">
            <a:avLst/>
          </a:prstGeom>
          <a:gradFill>
            <a:gsLst>
              <a:gs pos="0">
                <a:srgbClr val="003C71"/>
              </a:gs>
              <a:gs pos="50000">
                <a:schemeClr val="accent2"/>
              </a:gs>
            </a:gsLst>
          </a:gradFill>
          <a:ln w="12700">
            <a:miter lim="400000"/>
          </a:ln>
        </p:spPr>
        <p:txBody>
          <a:bodyPr lIns="60957" tIns="60957" rIns="60957" bIns="60957" anchor="ctr"/>
          <a:lstStyle/>
          <a:p>
            <a:pPr algn="ctr">
              <a:defRPr>
                <a:solidFill>
                  <a:srgbClr val="000000"/>
                </a:solidFill>
                <a:latin typeface="Clear Sans"/>
                <a:ea typeface="Clear Sans"/>
                <a:cs typeface="Clear Sans"/>
                <a:sym typeface="Clear Sans"/>
              </a:defRPr>
            </a:pPr>
            <a:endParaRPr sz="2400"/>
          </a:p>
        </p:txBody>
      </p:sp>
      <p:pic>
        <p:nvPicPr>
          <p:cNvPr id="437" name="Picture 15" descr="Picture 15"/>
          <p:cNvPicPr>
            <a:picLocks noChangeAspect="1"/>
          </p:cNvPicPr>
          <p:nvPr/>
        </p:nvPicPr>
        <p:blipFill>
          <a:blip r:embed="rId2"/>
          <a:stretch>
            <a:fillRect/>
          </a:stretch>
        </p:blipFill>
        <p:spPr>
          <a:xfrm>
            <a:off x="11059167" y="6407851"/>
            <a:ext cx="419661" cy="394599"/>
          </a:xfrm>
          <a:prstGeom prst="rect">
            <a:avLst/>
          </a:prstGeom>
          <a:ln w="12700">
            <a:miter lim="400000"/>
          </a:ln>
        </p:spPr>
      </p:pic>
      <p:sp>
        <p:nvSpPr>
          <p:cNvPr id="438" name="Straight Connector 36"/>
          <p:cNvSpPr/>
          <p:nvPr/>
        </p:nvSpPr>
        <p:spPr>
          <a:xfrm flipH="1">
            <a:off x="11641665" y="6417734"/>
            <a:ext cx="11" cy="381007"/>
          </a:xfrm>
          <a:prstGeom prst="line">
            <a:avLst/>
          </a:prstGeom>
          <a:ln>
            <a:solidFill>
              <a:srgbClr val="000000"/>
            </a:solidFill>
          </a:ln>
        </p:spPr>
        <p:txBody>
          <a:bodyPr lIns="60957" tIns="60957" rIns="60957" bIns="60957"/>
          <a:lstStyle/>
          <a:p>
            <a:endParaRPr sz="2400"/>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019814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2_Title and Content">
    <p:spTree>
      <p:nvGrpSpPr>
        <p:cNvPr id="1" name=""/>
        <p:cNvGrpSpPr/>
        <p:nvPr/>
      </p:nvGrpSpPr>
      <p:grpSpPr>
        <a:xfrm>
          <a:off x="0" y="0"/>
          <a:ext cx="0" cy="0"/>
          <a:chOff x="0" y="0"/>
          <a:chExt cx="0" cy="0"/>
        </a:xfrm>
      </p:grpSpPr>
      <p:pic>
        <p:nvPicPr>
          <p:cNvPr id="437" name="Picture 15" descr="Picture 15"/>
          <p:cNvPicPr>
            <a:picLocks noChangeAspect="1"/>
          </p:cNvPicPr>
          <p:nvPr/>
        </p:nvPicPr>
        <p:blipFill>
          <a:blip r:embed="rId2"/>
          <a:stretch>
            <a:fillRect/>
          </a:stretch>
        </p:blipFill>
        <p:spPr>
          <a:xfrm>
            <a:off x="11059167" y="6407851"/>
            <a:ext cx="419661" cy="394599"/>
          </a:xfrm>
          <a:prstGeom prst="rect">
            <a:avLst/>
          </a:prstGeom>
          <a:ln w="12700">
            <a:miter lim="400000"/>
          </a:ln>
        </p:spPr>
      </p:pic>
      <p:sp>
        <p:nvSpPr>
          <p:cNvPr id="438" name="Straight Connector 36"/>
          <p:cNvSpPr/>
          <p:nvPr/>
        </p:nvSpPr>
        <p:spPr>
          <a:xfrm flipH="1">
            <a:off x="11641665" y="6417734"/>
            <a:ext cx="11" cy="381007"/>
          </a:xfrm>
          <a:prstGeom prst="line">
            <a:avLst/>
          </a:prstGeom>
          <a:ln>
            <a:solidFill>
              <a:srgbClr val="000000"/>
            </a:solidFill>
          </a:ln>
        </p:spPr>
        <p:txBody>
          <a:bodyPr lIns="60957" tIns="60957" rIns="60957" bIns="60957"/>
          <a:lstStyle/>
          <a:p>
            <a:endParaRPr sz="2400"/>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823138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7480" y="893355"/>
            <a:ext cx="8282571" cy="604593"/>
          </a:xfrm>
          <a:prstGeom prst="rect">
            <a:avLst/>
          </a:prstGeom>
        </p:spPr>
        <p:txBody>
          <a:bodyPr>
            <a:normAutofit/>
          </a:bodyPr>
          <a:lstStyle>
            <a:lvl1pPr algn="l">
              <a:defRPr sz="3200" baseline="0">
                <a:latin typeface="Arial"/>
                <a:cs typeface="Arial"/>
              </a:defRPr>
            </a:lvl1pPr>
          </a:lstStyle>
          <a:p>
            <a:r>
              <a:rPr lang="en-US" dirty="0"/>
              <a:t>Header Copy</a:t>
            </a:r>
          </a:p>
        </p:txBody>
      </p:sp>
      <p:cxnSp>
        <p:nvCxnSpPr>
          <p:cNvPr id="7" name="Straight Connector 6"/>
          <p:cNvCxnSpPr/>
          <p:nvPr userDrawn="1"/>
        </p:nvCxnSpPr>
        <p:spPr>
          <a:xfrm flipV="1">
            <a:off x="887480" y="1496851"/>
            <a:ext cx="10375357"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logo.png"/>
          <p:cNvPicPr>
            <a:picLocks noChangeAspect="1"/>
          </p:cNvPicPr>
          <p:nvPr userDrawn="1"/>
        </p:nvPicPr>
        <p:blipFill rotWithShape="1">
          <a:blip r:embed="rId2" cstate="email">
            <a:extLst>
              <a:ext uri="{28A0092B-C50C-407E-A947-70E740481C1C}">
                <a14:useLocalDpi xmlns:a14="http://schemas.microsoft.com/office/drawing/2010/main"/>
              </a:ext>
            </a:extLst>
          </a:blip>
          <a:srcRect r="72476"/>
          <a:stretch/>
        </p:blipFill>
        <p:spPr>
          <a:xfrm>
            <a:off x="10856584" y="462075"/>
            <a:ext cx="458357" cy="404131"/>
          </a:xfrm>
          <a:prstGeom prst="rect">
            <a:avLst/>
          </a:prstGeom>
        </p:spPr>
      </p:pic>
      <p:sp>
        <p:nvSpPr>
          <p:cNvPr id="6" name="Content Placeholder 5"/>
          <p:cNvSpPr>
            <a:spLocks noGrp="1"/>
          </p:cNvSpPr>
          <p:nvPr>
            <p:ph sz="quarter" idx="13"/>
          </p:nvPr>
        </p:nvSpPr>
        <p:spPr>
          <a:xfrm>
            <a:off x="886885" y="1651000"/>
            <a:ext cx="9969500"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3686BDB3-685F-4047-8265-F7626BC98687}"/>
              </a:ext>
            </a:extLst>
          </p:cNvPr>
          <p:cNvSpPr>
            <a:spLocks noGrp="1"/>
          </p:cNvSpPr>
          <p:nvPr>
            <p:ph type="ftr" sz="quarter" idx="11"/>
          </p:nvPr>
        </p:nvSpPr>
        <p:spPr>
          <a:xfrm>
            <a:off x="3846037" y="6483113"/>
            <a:ext cx="3860800" cy="365125"/>
          </a:xfrm>
          <a:prstGeom prst="rect">
            <a:avLst/>
          </a:prstGeom>
        </p:spPr>
        <p:txBody>
          <a:bodyPr/>
          <a:lstStyle>
            <a:lvl1pPr>
              <a:defRPr sz="1200">
                <a:latin typeface="Arial" pitchFamily="34" charset="0"/>
                <a:cs typeface="Arial" pitchFamily="34" charset="0"/>
              </a:defRPr>
            </a:lvl1pPr>
          </a:lstStyle>
          <a:p>
            <a:endParaRPr lang="en-US" dirty="0"/>
          </a:p>
        </p:txBody>
      </p:sp>
      <p:sp>
        <p:nvSpPr>
          <p:cNvPr id="11" name="Slide Number Placeholder 4">
            <a:extLst>
              <a:ext uri="{FF2B5EF4-FFF2-40B4-BE49-F238E27FC236}">
                <a16:creationId xmlns:a16="http://schemas.microsoft.com/office/drawing/2014/main" id="{E08AED5D-3C13-FB4C-B15D-34083C35AAE2}"/>
              </a:ext>
            </a:extLst>
          </p:cNvPr>
          <p:cNvSpPr>
            <a:spLocks noGrp="1"/>
          </p:cNvSpPr>
          <p:nvPr>
            <p:ph type="sldNum" sz="quarter" idx="12"/>
          </p:nvPr>
        </p:nvSpPr>
        <p:spPr>
          <a:xfrm>
            <a:off x="8418037" y="6483113"/>
            <a:ext cx="2844800" cy="365125"/>
          </a:xfrm>
          <a:prstGeom prst="rect">
            <a:avLst/>
          </a:prstGeom>
        </p:spPr>
        <p:txBody>
          <a:bodyPr/>
          <a:lstStyle>
            <a:lvl1pPr>
              <a:defRPr sz="1200">
                <a:latin typeface="Arial" pitchFamily="34" charset="0"/>
                <a:cs typeface="Arial" pitchFamily="34" charset="0"/>
              </a:defRPr>
            </a:lvl1pPr>
          </a:lstStyle>
          <a:p>
            <a:r>
              <a:rPr lang="en-US" dirty="0"/>
              <a:t>Page </a:t>
            </a:r>
            <a:fld id="{6767FADE-2612-3649-B495-F644A23F288B}" type="slidenum">
              <a:rPr lang="en-US" smtClean="0"/>
              <a:pPr/>
              <a:t>‹#›</a:t>
            </a:fld>
            <a:endParaRPr lang="en-US" dirty="0"/>
          </a:p>
        </p:txBody>
      </p:sp>
    </p:spTree>
    <p:extLst>
      <p:ext uri="{BB962C8B-B14F-4D97-AF65-F5344CB8AC3E}">
        <p14:creationId xmlns:p14="http://schemas.microsoft.com/office/powerpoint/2010/main" val="4018369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D30449-2D56-FE47-933B-C7B38E6EB41F}" type="datetime1">
              <a:rPr lang="en-SG" smtClean="0"/>
              <a:t>16/6/20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907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D2399-8751-C445-8727-347179E6B21E}" type="datetime1">
              <a:rPr lang="en-SG" smtClean="0"/>
              <a:t>16/6/20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a:t>‹#›</a:t>
            </a:fld>
            <a:endParaRPr lang="en-US" dirty="0"/>
          </a:p>
        </p:txBody>
      </p:sp>
    </p:spTree>
    <p:extLst>
      <p:ext uri="{BB962C8B-B14F-4D97-AF65-F5344CB8AC3E}">
        <p14:creationId xmlns:p14="http://schemas.microsoft.com/office/powerpoint/2010/main" val="3780139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AB71F0-CD94-2648-8989-2A7D813212AD}" type="datetime1">
              <a:rPr lang="en-SG" smtClean="0"/>
              <a:t>16/6/20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291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EA5F1A-DE1D-AF45-A603-473B09C030FD}" type="datetime1">
              <a:rPr lang="en-SG" smtClean="0"/>
              <a:t>16/6/20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637559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84AD64-EEF9-9C4B-A337-3B2F7E6BB35F}" type="datetime1">
              <a:rPr lang="en-SG" smtClean="0"/>
              <a:t>16/6/20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426778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901BB899-EB8E-BC4C-AD63-51886187C0A1}" type="datetime1">
              <a:rPr lang="en-SG" smtClean="0"/>
              <a:t>16/6/20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2739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6A84F89F-8ADB-574A-ACE3-19D8F146D6A6}" type="datetime1">
              <a:rPr lang="en-SG" smtClean="0"/>
              <a:t>16/6/20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140AF9-5685-CE44-82B6-5BD658005E47}"/>
              </a:ext>
            </a:extLst>
          </p:cNvPr>
          <p:cNvSpPr/>
          <p:nvPr userDrawn="1"/>
        </p:nvSpPr>
        <p:spPr>
          <a:xfrm>
            <a:off x="0" y="5918887"/>
            <a:ext cx="12192000" cy="93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6326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F10FDF-B596-5F42-9BB8-E701EE76F427}"/>
              </a:ext>
            </a:extLst>
          </p:cNvPr>
          <p:cNvSpPr/>
          <p:nvPr userDrawn="1"/>
        </p:nvSpPr>
        <p:spPr>
          <a:xfrm>
            <a:off x="-14288" y="-14288"/>
            <a:ext cx="12192000" cy="2700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54083" y="785812"/>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994D6D18-A3F4-0848-B770-49E6C482DCD1}" type="datetime1">
              <a:rPr lang="en-SG" smtClean="0"/>
              <a:t>16/6/20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10" name="Rectangle 9">
            <a:extLst>
              <a:ext uri="{FF2B5EF4-FFF2-40B4-BE49-F238E27FC236}">
                <a16:creationId xmlns:a16="http://schemas.microsoft.com/office/drawing/2014/main" id="{15140AF9-5685-CE44-82B6-5BD658005E47}"/>
              </a:ext>
            </a:extLst>
          </p:cNvPr>
          <p:cNvSpPr/>
          <p:nvPr userDrawn="1"/>
        </p:nvSpPr>
        <p:spPr>
          <a:xfrm>
            <a:off x="0" y="5918887"/>
            <a:ext cx="12192000" cy="93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60516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p:txBody>
          <a:bodyPr/>
          <a:lstStyle/>
          <a:p>
            <a:fld id="{89D2D313-66A3-E74A-A417-F45FDCB4F659}" type="datetime1">
              <a:rPr lang="en-SG" smtClean="0"/>
              <a:t>16/6/20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9643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985910-617B-6D47-90DF-60FF3AA75170}" type="datetime1">
              <a:rPr lang="en-SG" smtClean="0"/>
              <a:t>16/6/20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510246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8" name="Rectangle 7"/>
          <p:cNvSpPr/>
          <p:nvPr/>
        </p:nvSpPr>
        <p:spPr>
          <a:xfrm>
            <a:off x="16" y="0"/>
            <a:ext cx="4104063"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0C1503F-50E4-B24C-B1CB-04AC79D608E0}" type="datetime1">
              <a:rPr lang="en-SG" smtClean="0"/>
              <a:t>16/6/20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2283758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sp>
        <p:nvSpPr>
          <p:cNvPr id="8" name="Rectangle 7"/>
          <p:cNvSpPr/>
          <p:nvPr/>
        </p:nvSpPr>
        <p:spPr>
          <a:xfrm>
            <a:off x="16" y="0"/>
            <a:ext cx="410406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946F1E9-D05C-8442-B534-1FD480C4AA3C}" type="datetime1">
              <a:rPr lang="en-SG" smtClean="0"/>
              <a:t>16/6/20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9306647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163647-1969-284D-84CE-CFD902690EBD}" type="datetime1">
              <a:rPr lang="en-SG" smtClean="0"/>
              <a:t>16/6/20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790847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A23FD-1D51-7F45-AAE9-9263A5965AC2}" type="datetime1">
              <a:rPr lang="en-SG" smtClean="0"/>
              <a:t>16/6/20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943570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5C186-C32A-484E-B188-7C17C901EE0A}" type="datetime1">
              <a:rPr lang="en-SG" smtClean="0"/>
              <a:t>16/6/20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3411249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6" name="Rectangle 8"/>
          <p:cNvSpPr/>
          <p:nvPr/>
        </p:nvSpPr>
        <p:spPr>
          <a:xfrm>
            <a:off x="0" y="6354803"/>
            <a:ext cx="12192000" cy="512071"/>
          </a:xfrm>
          <a:prstGeom prst="rect">
            <a:avLst/>
          </a:prstGeom>
          <a:gradFill>
            <a:gsLst>
              <a:gs pos="0">
                <a:srgbClr val="003C71"/>
              </a:gs>
              <a:gs pos="50000">
                <a:schemeClr val="accent2"/>
              </a:gs>
            </a:gsLst>
          </a:gradFill>
          <a:ln w="12700">
            <a:miter lim="400000"/>
          </a:ln>
        </p:spPr>
        <p:txBody>
          <a:bodyPr lIns="60957" tIns="60957" rIns="60957" bIns="60957" anchor="ctr"/>
          <a:lstStyle/>
          <a:p>
            <a:pPr algn="ctr">
              <a:defRPr>
                <a:solidFill>
                  <a:srgbClr val="000000"/>
                </a:solidFill>
                <a:latin typeface="Clear Sans"/>
                <a:ea typeface="Clear Sans"/>
                <a:cs typeface="Clear Sans"/>
                <a:sym typeface="Clear Sans"/>
              </a:defRPr>
            </a:pPr>
            <a:endParaRPr sz="2400" dirty="0"/>
          </a:p>
        </p:txBody>
      </p:sp>
      <p:pic>
        <p:nvPicPr>
          <p:cNvPr id="437" name="Picture 15" descr="Picture 15"/>
          <p:cNvPicPr>
            <a:picLocks noChangeAspect="1"/>
          </p:cNvPicPr>
          <p:nvPr/>
        </p:nvPicPr>
        <p:blipFill>
          <a:blip r:embed="rId2"/>
          <a:stretch>
            <a:fillRect/>
          </a:stretch>
        </p:blipFill>
        <p:spPr>
          <a:xfrm>
            <a:off x="11059167" y="6407851"/>
            <a:ext cx="419661" cy="394599"/>
          </a:xfrm>
          <a:prstGeom prst="rect">
            <a:avLst/>
          </a:prstGeom>
          <a:ln w="12700">
            <a:miter lim="400000"/>
          </a:ln>
        </p:spPr>
      </p:pic>
      <p:sp>
        <p:nvSpPr>
          <p:cNvPr id="438" name="Straight Connector 36"/>
          <p:cNvSpPr/>
          <p:nvPr/>
        </p:nvSpPr>
        <p:spPr>
          <a:xfrm flipH="1">
            <a:off x="11641665" y="6417734"/>
            <a:ext cx="11" cy="381007"/>
          </a:xfrm>
          <a:prstGeom prst="line">
            <a:avLst/>
          </a:prstGeom>
          <a:ln>
            <a:solidFill>
              <a:srgbClr val="000000"/>
            </a:solidFill>
          </a:ln>
        </p:spPr>
        <p:txBody>
          <a:bodyPr lIns="60957" tIns="60957" rIns="60957" bIns="60957"/>
          <a:lstStyle/>
          <a:p>
            <a:endParaRPr sz="2400" dirty="0"/>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26887784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7480" y="893355"/>
            <a:ext cx="8282571" cy="604593"/>
          </a:xfrm>
          <a:prstGeom prst="rect">
            <a:avLst/>
          </a:prstGeom>
        </p:spPr>
        <p:txBody>
          <a:bodyPr>
            <a:normAutofit/>
          </a:bodyPr>
          <a:lstStyle>
            <a:lvl1pPr algn="l">
              <a:defRPr sz="3200" baseline="0">
                <a:latin typeface="Arial"/>
                <a:cs typeface="Arial"/>
              </a:defRPr>
            </a:lvl1pPr>
          </a:lstStyle>
          <a:p>
            <a:r>
              <a:rPr lang="en-US" dirty="0"/>
              <a:t>Header Copy</a:t>
            </a:r>
          </a:p>
        </p:txBody>
      </p:sp>
      <p:cxnSp>
        <p:nvCxnSpPr>
          <p:cNvPr id="7" name="Straight Connector 6"/>
          <p:cNvCxnSpPr/>
          <p:nvPr userDrawn="1"/>
        </p:nvCxnSpPr>
        <p:spPr>
          <a:xfrm flipV="1">
            <a:off x="887480" y="1496851"/>
            <a:ext cx="10375357"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logo.png"/>
          <p:cNvPicPr>
            <a:picLocks noChangeAspect="1"/>
          </p:cNvPicPr>
          <p:nvPr userDrawn="1"/>
        </p:nvPicPr>
        <p:blipFill rotWithShape="1">
          <a:blip r:embed="rId2" cstate="email">
            <a:extLst>
              <a:ext uri="{28A0092B-C50C-407E-A947-70E740481C1C}">
                <a14:useLocalDpi xmlns:a14="http://schemas.microsoft.com/office/drawing/2010/main"/>
              </a:ext>
            </a:extLst>
          </a:blip>
          <a:srcRect r="72476"/>
          <a:stretch/>
        </p:blipFill>
        <p:spPr>
          <a:xfrm>
            <a:off x="10856584" y="462075"/>
            <a:ext cx="458357" cy="404131"/>
          </a:xfrm>
          <a:prstGeom prst="rect">
            <a:avLst/>
          </a:prstGeom>
        </p:spPr>
      </p:pic>
      <p:sp>
        <p:nvSpPr>
          <p:cNvPr id="6" name="Content Placeholder 5"/>
          <p:cNvSpPr>
            <a:spLocks noGrp="1"/>
          </p:cNvSpPr>
          <p:nvPr>
            <p:ph sz="quarter" idx="13"/>
          </p:nvPr>
        </p:nvSpPr>
        <p:spPr>
          <a:xfrm>
            <a:off x="886885" y="1651000"/>
            <a:ext cx="9969500"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3686BDB3-685F-4047-8265-F7626BC98687}"/>
              </a:ext>
            </a:extLst>
          </p:cNvPr>
          <p:cNvSpPr>
            <a:spLocks noGrp="1"/>
          </p:cNvSpPr>
          <p:nvPr>
            <p:ph type="ftr" sz="quarter" idx="11"/>
          </p:nvPr>
        </p:nvSpPr>
        <p:spPr>
          <a:xfrm>
            <a:off x="3846037" y="6483113"/>
            <a:ext cx="3860800" cy="365125"/>
          </a:xfrm>
          <a:prstGeom prst="rect">
            <a:avLst/>
          </a:prstGeom>
        </p:spPr>
        <p:txBody>
          <a:bodyPr/>
          <a:lstStyle>
            <a:lvl1pPr>
              <a:defRPr sz="1200">
                <a:latin typeface="Arial" pitchFamily="34" charset="0"/>
                <a:cs typeface="Arial" pitchFamily="34" charset="0"/>
              </a:defRPr>
            </a:lvl1pPr>
          </a:lstStyle>
          <a:p>
            <a:endParaRPr lang="en-US" dirty="0"/>
          </a:p>
        </p:txBody>
      </p:sp>
      <p:sp>
        <p:nvSpPr>
          <p:cNvPr id="11" name="Slide Number Placeholder 4">
            <a:extLst>
              <a:ext uri="{FF2B5EF4-FFF2-40B4-BE49-F238E27FC236}">
                <a16:creationId xmlns:a16="http://schemas.microsoft.com/office/drawing/2014/main" id="{E08AED5D-3C13-FB4C-B15D-34083C35AAE2}"/>
              </a:ext>
            </a:extLst>
          </p:cNvPr>
          <p:cNvSpPr>
            <a:spLocks noGrp="1"/>
          </p:cNvSpPr>
          <p:nvPr>
            <p:ph type="sldNum" sz="quarter" idx="12"/>
          </p:nvPr>
        </p:nvSpPr>
        <p:spPr>
          <a:xfrm>
            <a:off x="8418037" y="6483113"/>
            <a:ext cx="2844800" cy="365125"/>
          </a:xfrm>
          <a:prstGeom prst="rect">
            <a:avLst/>
          </a:prstGeom>
        </p:spPr>
        <p:txBody>
          <a:bodyPr/>
          <a:lstStyle>
            <a:lvl1pPr>
              <a:defRPr sz="1200">
                <a:latin typeface="Arial" pitchFamily="34" charset="0"/>
                <a:cs typeface="Arial" pitchFamily="34" charset="0"/>
              </a:defRPr>
            </a:lvl1pPr>
          </a:lstStyle>
          <a:p>
            <a:r>
              <a:rPr lang="en-US" dirty="0"/>
              <a:t>Page </a:t>
            </a:r>
            <a:fld id="{6767FADE-2612-3649-B495-F644A23F288B}" type="slidenum">
              <a:rPr lang="en-US" smtClean="0"/>
              <a:pPr/>
              <a:t>‹#›</a:t>
            </a:fld>
            <a:endParaRPr lang="en-US" dirty="0"/>
          </a:p>
        </p:txBody>
      </p:sp>
    </p:spTree>
    <p:extLst>
      <p:ext uri="{BB962C8B-B14F-4D97-AF65-F5344CB8AC3E}">
        <p14:creationId xmlns:p14="http://schemas.microsoft.com/office/powerpoint/2010/main" val="378754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0AAEDE02-71FE-3242-A3D1-34E494C55167}"/>
              </a:ext>
            </a:extLst>
          </p:cNvPr>
          <p:cNvSpPr/>
          <p:nvPr userDrawn="1"/>
        </p:nvSpPr>
        <p:spPr>
          <a:xfrm>
            <a:off x="0" y="6257924"/>
            <a:ext cx="12192000" cy="60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7374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5129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65" r:id="rId7"/>
    <p:sldLayoutId id="2147483655" r:id="rId8"/>
    <p:sldLayoutId id="2147483666" r:id="rId9"/>
    <p:sldLayoutId id="2147483656" r:id="rId10"/>
    <p:sldLayoutId id="2147483657" r:id="rId11"/>
    <p:sldLayoutId id="2147483658" r:id="rId12"/>
    <p:sldLayoutId id="2147483659" r:id="rId13"/>
    <p:sldLayoutId id="2147483662" r:id="rId14"/>
    <p:sldLayoutId id="2147483664" r:id="rId15"/>
    <p:sldLayoutId id="2147483663" r:id="rId16"/>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E2F5E7C-3DB2-BA4A-A956-FF60702A017B}" type="datetime1">
              <a:rPr lang="en-SG" smtClean="0"/>
              <a:t>16/6/20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48324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E_mN90TYnlg%20(4"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www.aclweb.org/anthology/Y11-1038"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michelleful.github.io/code-blog/2015/09/10/parsing-chinese-with-stanfor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aclweb.org/anthology/Y11-1038"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www.cs.cmu.edu/~ark/EMNLP-2015/proceedings/LOUHI/pdf/LOUHI05.pdf"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hyperlink" Target="https://medium.com/activewizards-machine-learning-company/comparison-of-top-6-python-nlp-libraries-c4ce160237eb" TargetMode="External"/><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tiff"/><Relationship Id="rId5" Type="http://schemas.openxmlformats.org/officeDocument/2006/relationships/image" Target="../media/image6.tiff"/><Relationship Id="rId10" Type="http://schemas.openxmlformats.org/officeDocument/2006/relationships/image" Target="../media/image10.png"/><Relationship Id="rId4" Type="http://schemas.openxmlformats.org/officeDocument/2006/relationships/image" Target="../media/image5.tiff"/><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hyperlink" Target="https://towardsdatascience.com/why-you-should-avoid-removing-stopwords-aa7a353d2a52"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hyperlink" Target="https://www.ling.upenn.edu/courses/Fall_2003/ling001/penn_treebank_pos.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www.nltk.org/nltk_data/"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s://www.nltk.org/" TargetMode="External"/><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hyperlink" Target="https://towardsdatascience.com/nlp-text-preprocessing-a-practical-guide-and-template-d80874676e79" TargetMode="External"/><Relationship Id="rId4" Type="http://schemas.openxmlformats.org/officeDocument/2006/relationships/hyperlink" Target="https://www.kdnuggets.com/2018/08/practitioners-guide-processing-understanding-text-2.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ormAutofit/>
          </a:bodyPr>
          <a:lstStyle/>
          <a:p>
            <a:r>
              <a:rPr lang="en-SG" b="1" dirty="0"/>
              <a:t>NLP </a:t>
            </a:r>
            <a:r>
              <a:rPr lang="en-SG" b="1" dirty="0" err="1"/>
              <a:t>Preprocessing</a:t>
            </a:r>
            <a:r>
              <a:rPr lang="en-SG" b="1" dirty="0"/>
              <a:t> Techniques</a:t>
            </a:r>
            <a:endParaRPr lang="en-SG" dirty="0"/>
          </a:p>
        </p:txBody>
      </p:sp>
      <p:sp>
        <p:nvSpPr>
          <p:cNvPr id="3" name="Subtitle 2"/>
          <p:cNvSpPr>
            <a:spLocks noGrp="1"/>
          </p:cNvSpPr>
          <p:nvPr>
            <p:ph type="subTitle" idx="1"/>
          </p:nvPr>
        </p:nvSpPr>
        <p:spPr>
          <a:xfrm>
            <a:off x="1100051" y="4455621"/>
            <a:ext cx="10058400" cy="1143000"/>
          </a:xfrm>
        </p:spPr>
        <p:txBody>
          <a:bodyPr>
            <a:normAutofit/>
          </a:bodyPr>
          <a:lstStyle/>
          <a:p>
            <a:r>
              <a:rPr lang="en-SG" dirty="0">
                <a:solidFill>
                  <a:srgbClr val="FFFFFF"/>
                </a:solidFill>
              </a:rPr>
              <a:t>School of </a:t>
            </a:r>
            <a:r>
              <a:rPr lang="en-SG" dirty="0" err="1">
                <a:solidFill>
                  <a:srgbClr val="FFFFFF"/>
                </a:solidFill>
              </a:rPr>
              <a:t>infocomm</a:t>
            </a:r>
            <a:endParaRPr lang="en-SG" dirty="0">
              <a:solidFill>
                <a:srgbClr val="FFFFFF"/>
              </a:solidFill>
            </a:endParaRPr>
          </a:p>
        </p:txBody>
      </p:sp>
      <p:cxnSp>
        <p:nvCxnSpPr>
          <p:cNvPr id="10" name="Straight Connector 9">
            <a:extLst>
              <a:ext uri="{FF2B5EF4-FFF2-40B4-BE49-F238E27FC236}">
                <a16:creationId xmlns:a16="http://schemas.microsoft.com/office/drawing/2014/main" id="{E14BE1C0-923F-4557-952F-150367D02F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F1A0E2E-CDD4-46BC-BDBB-D276E3467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F2A5265-B923-4C48-AB84-FC98FD202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417961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Tokenization: Sentences</a:t>
            </a:r>
            <a:r>
              <a:rPr lang="en-US" sz="4000" dirty="0">
                <a:latin typeface="Arial" panose="020B0604020202020204" pitchFamily="34" charset="0"/>
                <a:cs typeface="Arial" panose="020B0604020202020204" pitchFamily="34" charset="0"/>
              </a:rPr>
              <a:t> / words</a:t>
            </a:r>
            <a:endParaRPr sz="4000" dirty="0">
              <a:latin typeface="Arial" panose="020B0604020202020204" pitchFamily="34" charset="0"/>
              <a:cs typeface="Arial" panose="020B0604020202020204" pitchFamily="34" charset="0"/>
            </a:endParaRPr>
          </a:p>
        </p:txBody>
      </p:sp>
      <p:sp>
        <p:nvSpPr>
          <p:cNvPr id="504" name="How Can We Use Word2Vec?"/>
          <p:cNvSpPr txBox="1"/>
          <p:nvPr/>
        </p:nvSpPr>
        <p:spPr>
          <a:xfrm>
            <a:off x="531136" y="1386602"/>
            <a:ext cx="11250441" cy="4078033"/>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br>
              <a:rPr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defTabSz="609585">
              <a:spcBef>
                <a:spcPts val="1333"/>
              </a:spcBef>
              <a:defRPr sz="1800">
                <a:solidFill>
                  <a:schemeClr val="accent2"/>
                </a:solidFill>
                <a:latin typeface="Avenir Book"/>
                <a:ea typeface="Avenir Book"/>
                <a:cs typeface="Avenir Book"/>
                <a:sym typeface="Avenir Book"/>
              </a:defRPr>
            </a:pPr>
            <a:endParaRPr lang="en-SG" sz="2400" dirty="0">
              <a:latin typeface="Arial" panose="020B0604020202020204" pitchFamily="34" charset="0"/>
              <a:cs typeface="Arial" panose="020B0604020202020204" pitchFamily="34" charset="0"/>
            </a:endParaRPr>
          </a:p>
          <a:p>
            <a:pPr defTabSz="609585">
              <a:spcBef>
                <a:spcPts val="1333"/>
              </a:spcBef>
              <a:defRPr sz="1800">
                <a:solidFill>
                  <a:schemeClr val="accent2"/>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Tokens can be sentences</a:t>
            </a:r>
            <a:r>
              <a:rPr lang="en-US" sz="2400" dirty="0">
                <a:latin typeface="Arial" panose="020B0604020202020204" pitchFamily="34" charset="0"/>
                <a:cs typeface="Arial" panose="020B0604020202020204" pitchFamily="34" charset="0"/>
              </a:rPr>
              <a:t> or words</a:t>
            </a:r>
            <a:r>
              <a:rPr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342900" indent="-342900" defTabSz="609585">
              <a:spcBef>
                <a:spcPts val="1333"/>
              </a:spcBef>
              <a:buFont typeface="Wingdings" pitchFamily="2" charset="2"/>
              <a:buChar char="Ø"/>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How would you split this into sentences? </a:t>
            </a:r>
            <a:endParaRPr lang="en-US" sz="2400" dirty="0">
              <a:latin typeface="Arial" panose="020B0604020202020204" pitchFamily="34" charset="0"/>
              <a:cs typeface="Arial" panose="020B0604020202020204" pitchFamily="34" charset="0"/>
            </a:endParaRPr>
          </a:p>
          <a:p>
            <a:pPr marL="342900" indent="-342900" defTabSz="609585">
              <a:spcBef>
                <a:spcPts val="1333"/>
              </a:spcBef>
              <a:buFont typeface="Wingdings" pitchFamily="2" charset="2"/>
              <a:buChar char="Ø"/>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What rules would you put in place?</a:t>
            </a:r>
          </a:p>
          <a:p>
            <a:pPr defTabSz="609585">
              <a:spcBef>
                <a:spcPts val="1333"/>
              </a:spcBef>
              <a:defRPr sz="1800">
                <a:solidFill>
                  <a:srgbClr val="000000"/>
                </a:solidFill>
                <a:latin typeface="Avenir Book"/>
                <a:ea typeface="Avenir Book"/>
                <a:cs typeface="Avenir Book"/>
                <a:sym typeface="Avenir Book"/>
              </a:defRPr>
            </a:pPr>
            <a:endParaRPr sz="2400" dirty="0">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It’s a difficult task. This is where </a:t>
            </a:r>
            <a:r>
              <a:rPr lang="en-US" sz="2400" dirty="0">
                <a:latin typeface="Arial" panose="020B0604020202020204" pitchFamily="34" charset="0"/>
                <a:cs typeface="Arial" panose="020B0604020202020204" pitchFamily="34" charset="0"/>
              </a:rPr>
              <a:t>NLTK </a:t>
            </a:r>
            <a:r>
              <a:rPr sz="2400" dirty="0">
                <a:latin typeface="Arial" panose="020B0604020202020204" pitchFamily="34" charset="0"/>
                <a:cs typeface="Arial" panose="020B0604020202020204" pitchFamily="34" charset="0"/>
              </a:rPr>
              <a:t>tokenizers in Python can help.</a:t>
            </a:r>
          </a:p>
        </p:txBody>
      </p:sp>
      <p:sp>
        <p:nvSpPr>
          <p:cNvPr id="2" name="Slide Number Placeholder 1">
            <a:extLst>
              <a:ext uri="{FF2B5EF4-FFF2-40B4-BE49-F238E27FC236}">
                <a16:creationId xmlns:a16="http://schemas.microsoft.com/office/drawing/2014/main" id="{F183BF59-13D2-5841-8E6B-95785D48033C}"/>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6" name="Rectangle 5">
            <a:extLst>
              <a:ext uri="{FF2B5EF4-FFF2-40B4-BE49-F238E27FC236}">
                <a16:creationId xmlns:a16="http://schemas.microsoft.com/office/drawing/2014/main" id="{9B378A88-316A-3E4E-9E17-3CE728B04816}"/>
              </a:ext>
            </a:extLst>
          </p:cNvPr>
          <p:cNvSpPr/>
          <p:nvPr/>
        </p:nvSpPr>
        <p:spPr>
          <a:xfrm>
            <a:off x="262466" y="1393365"/>
            <a:ext cx="11667067" cy="118533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How Can We Use Word2Vec?">
            <a:extLst>
              <a:ext uri="{FF2B5EF4-FFF2-40B4-BE49-F238E27FC236}">
                <a16:creationId xmlns:a16="http://schemas.microsoft.com/office/drawing/2014/main" id="{34B0F43D-EC90-2542-ABF3-75A0F75FF25E}"/>
              </a:ext>
            </a:extLst>
          </p:cNvPr>
          <p:cNvSpPr txBox="1"/>
          <p:nvPr/>
        </p:nvSpPr>
        <p:spPr>
          <a:xfrm>
            <a:off x="531136" y="1325794"/>
            <a:ext cx="11250441" cy="1600432"/>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br>
              <a:rPr sz="2400" dirty="0">
                <a:solidFill>
                  <a:schemeClr val="tx1">
                    <a:lumMod val="95000"/>
                    <a:lumOff val="5000"/>
                  </a:schemeClr>
                </a:solidFill>
                <a:latin typeface="Arial" panose="020B0604020202020204" pitchFamily="34" charset="0"/>
                <a:cs typeface="Arial" panose="020B0604020202020204" pitchFamily="34" charset="0"/>
              </a:rPr>
            </a:b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Hi Mr. Smith! I’m going to buy some veg</a:t>
            </a:r>
            <a:r>
              <a:rPr lang="en-US"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e</a:t>
            </a: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tables (tomatoes and cucumbers) from the store. Should </a:t>
            </a:r>
            <a:r>
              <a:rPr lang="en-US" sz="2400" dirty="0" err="1">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i</a:t>
            </a: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 pick up some black-eyed peas as well?</a:t>
            </a:r>
            <a:b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br>
            <a:endPar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endParaRPr>
          </a:p>
        </p:txBody>
      </p:sp>
    </p:spTree>
    <p:extLst>
      <p:ext uri="{BB962C8B-B14F-4D97-AF65-F5344CB8AC3E}">
        <p14:creationId xmlns:p14="http://schemas.microsoft.com/office/powerpoint/2010/main" val="1654699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Sentence </a:t>
            </a:r>
            <a:r>
              <a:rPr sz="4000" dirty="0">
                <a:latin typeface="Arial" panose="020B0604020202020204" pitchFamily="34" charset="0"/>
                <a:cs typeface="Arial" panose="020B0604020202020204" pitchFamily="34" charset="0"/>
              </a:rPr>
              <a:t>Tokenization (</a:t>
            </a:r>
            <a:r>
              <a:rPr lang="en-US" sz="4000" dirty="0">
                <a:latin typeface="Arial" panose="020B0604020202020204" pitchFamily="34" charset="0"/>
                <a:cs typeface="Arial" panose="020B0604020202020204" pitchFamily="34" charset="0"/>
              </a:rPr>
              <a:t>Text </a:t>
            </a:r>
            <a:r>
              <a:rPr lang="en-US" sz="4000" dirty="0">
                <a:latin typeface="Arial" panose="020B0604020202020204" pitchFamily="34" charset="0"/>
                <a:cs typeface="Arial" panose="020B0604020202020204" pitchFamily="34" charset="0"/>
                <a:sym typeface="Wingdings" pitchFamily="2" charset="2"/>
              </a:rPr>
              <a:t> </a:t>
            </a:r>
            <a:r>
              <a:rPr sz="4000" dirty="0">
                <a:latin typeface="Arial" panose="020B0604020202020204" pitchFamily="34" charset="0"/>
                <a:cs typeface="Arial" panose="020B0604020202020204" pitchFamily="34" charset="0"/>
              </a:rPr>
              <a:t>Sentences)</a:t>
            </a:r>
          </a:p>
        </p:txBody>
      </p:sp>
      <p:sp>
        <p:nvSpPr>
          <p:cNvPr id="5" name="Rectangle 4">
            <a:extLst>
              <a:ext uri="{FF2B5EF4-FFF2-40B4-BE49-F238E27FC236}">
                <a16:creationId xmlns:a16="http://schemas.microsoft.com/office/drawing/2014/main" id="{A3159FEE-826A-934B-9B03-E508F9934C88}"/>
              </a:ext>
            </a:extLst>
          </p:cNvPr>
          <p:cNvSpPr/>
          <p:nvPr/>
        </p:nvSpPr>
        <p:spPr>
          <a:xfrm>
            <a:off x="6753790" y="6079178"/>
            <a:ext cx="5035225" cy="369332"/>
          </a:xfrm>
          <a:prstGeom prst="rect">
            <a:avLst/>
          </a:prstGeom>
        </p:spPr>
        <p:txBody>
          <a:bodyPr wrap="none">
            <a:spAutoFit/>
          </a:bodyPr>
          <a:lstStyle/>
          <a:p>
            <a:r>
              <a:rPr lang="en-US" i="1" dirty="0"/>
              <a:t>Refer to nltk-example-1-tokenization-sentence.ipynb</a:t>
            </a:r>
          </a:p>
        </p:txBody>
      </p:sp>
      <p:pic>
        <p:nvPicPr>
          <p:cNvPr id="6" name="Picture 5">
            <a:extLst>
              <a:ext uri="{FF2B5EF4-FFF2-40B4-BE49-F238E27FC236}">
                <a16:creationId xmlns:a16="http://schemas.microsoft.com/office/drawing/2014/main" id="{8CF63645-3524-FE4A-8A54-E54E7D3697F9}"/>
              </a:ext>
            </a:extLst>
          </p:cNvPr>
          <p:cNvPicPr>
            <a:picLocks noChangeAspect="1"/>
          </p:cNvPicPr>
          <p:nvPr/>
        </p:nvPicPr>
        <p:blipFill>
          <a:blip r:embed="rId3"/>
          <a:stretch>
            <a:fillRect/>
          </a:stretch>
        </p:blipFill>
        <p:spPr>
          <a:xfrm>
            <a:off x="323850" y="2070100"/>
            <a:ext cx="11544300" cy="2717800"/>
          </a:xfrm>
          <a:prstGeom prst="rect">
            <a:avLst/>
          </a:prstGeom>
        </p:spPr>
      </p:pic>
    </p:spTree>
    <p:extLst>
      <p:ext uri="{BB962C8B-B14F-4D97-AF65-F5344CB8AC3E}">
        <p14:creationId xmlns:p14="http://schemas.microsoft.com/office/powerpoint/2010/main" val="190919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Word </a:t>
            </a:r>
            <a:r>
              <a:rPr sz="4000" dirty="0">
                <a:latin typeface="Arial" panose="020B0604020202020204" pitchFamily="34" charset="0"/>
                <a:cs typeface="Arial" panose="020B0604020202020204" pitchFamily="34" charset="0"/>
              </a:rPr>
              <a:t>Tokenization (</a:t>
            </a:r>
            <a:r>
              <a:rPr lang="en-US" sz="4000" dirty="0">
                <a:latin typeface="Arial" panose="020B0604020202020204" pitchFamily="34" charset="0"/>
                <a:cs typeface="Arial" panose="020B0604020202020204" pitchFamily="34" charset="0"/>
              </a:rPr>
              <a:t>Text </a:t>
            </a:r>
            <a:r>
              <a:rPr lang="en-US" sz="4000" dirty="0">
                <a:latin typeface="Arial" panose="020B0604020202020204" pitchFamily="34" charset="0"/>
                <a:cs typeface="Arial" panose="020B0604020202020204" pitchFamily="34" charset="0"/>
                <a:sym typeface="Wingdings" pitchFamily="2" charset="2"/>
              </a:rPr>
              <a:t> </a:t>
            </a:r>
            <a:r>
              <a:rPr sz="4000" dirty="0">
                <a:latin typeface="Arial" panose="020B0604020202020204" pitchFamily="34" charset="0"/>
                <a:cs typeface="Arial" panose="020B0604020202020204" pitchFamily="34" charset="0"/>
              </a:rPr>
              <a:t>Words)</a:t>
            </a:r>
          </a:p>
        </p:txBody>
      </p:sp>
      <p:sp>
        <p:nvSpPr>
          <p:cNvPr id="3" name="Slide Number Placeholder 2">
            <a:extLst>
              <a:ext uri="{FF2B5EF4-FFF2-40B4-BE49-F238E27FC236}">
                <a16:creationId xmlns:a16="http://schemas.microsoft.com/office/drawing/2014/main" id="{EE2084F5-7D99-3A49-AB24-0A724989BFFF}"/>
              </a:ext>
            </a:extLst>
          </p:cNvPr>
          <p:cNvSpPr>
            <a:spLocks noGrp="1"/>
          </p:cNvSpPr>
          <p:nvPr>
            <p:ph type="sldNum" sz="quarter" idx="2"/>
          </p:nvPr>
        </p:nvSpPr>
        <p:spPr/>
        <p:txBody>
          <a:bodyPr/>
          <a:lstStyle/>
          <a:p>
            <a:fld id="{4FAB73BC-B049-4115-A692-8D63A059BFB8}" type="slidenum">
              <a:rPr lang="en-US" smtClean="0"/>
              <a:pPr/>
              <a:t>12</a:t>
            </a:fld>
            <a:endParaRPr lang="en-US" dirty="0"/>
          </a:p>
        </p:txBody>
      </p:sp>
      <p:sp>
        <p:nvSpPr>
          <p:cNvPr id="9" name="Rectangle 8">
            <a:extLst>
              <a:ext uri="{FF2B5EF4-FFF2-40B4-BE49-F238E27FC236}">
                <a16:creationId xmlns:a16="http://schemas.microsoft.com/office/drawing/2014/main" id="{A448EDEF-EA22-4D47-B71D-7E6988FFC98B}"/>
              </a:ext>
            </a:extLst>
          </p:cNvPr>
          <p:cNvSpPr/>
          <p:nvPr/>
        </p:nvSpPr>
        <p:spPr>
          <a:xfrm>
            <a:off x="6903146" y="5825178"/>
            <a:ext cx="4620239" cy="369332"/>
          </a:xfrm>
          <a:prstGeom prst="rect">
            <a:avLst/>
          </a:prstGeom>
        </p:spPr>
        <p:txBody>
          <a:bodyPr wrap="none">
            <a:spAutoFit/>
          </a:bodyPr>
          <a:lstStyle/>
          <a:p>
            <a:r>
              <a:rPr lang="en-US" i="1" dirty="0"/>
              <a:t>Ref to : nltk-example-2-tokenization-word.ipynb</a:t>
            </a:r>
          </a:p>
        </p:txBody>
      </p:sp>
      <p:pic>
        <p:nvPicPr>
          <p:cNvPr id="5" name="Picture 4">
            <a:extLst>
              <a:ext uri="{FF2B5EF4-FFF2-40B4-BE49-F238E27FC236}">
                <a16:creationId xmlns:a16="http://schemas.microsoft.com/office/drawing/2014/main" id="{2B88181D-E1B7-894F-BE61-94AD883BE19F}"/>
              </a:ext>
            </a:extLst>
          </p:cNvPr>
          <p:cNvPicPr>
            <a:picLocks noChangeAspect="1"/>
          </p:cNvPicPr>
          <p:nvPr/>
        </p:nvPicPr>
        <p:blipFill>
          <a:blip r:embed="rId3"/>
          <a:stretch>
            <a:fillRect/>
          </a:stretch>
        </p:blipFill>
        <p:spPr>
          <a:xfrm>
            <a:off x="288077" y="1553696"/>
            <a:ext cx="11493500" cy="2857500"/>
          </a:xfrm>
          <a:prstGeom prst="rect">
            <a:avLst/>
          </a:prstGeom>
        </p:spPr>
      </p:pic>
    </p:spTree>
    <p:extLst>
      <p:ext uri="{BB962C8B-B14F-4D97-AF65-F5344CB8AC3E}">
        <p14:creationId xmlns:p14="http://schemas.microsoft.com/office/powerpoint/2010/main" val="32280688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object 2"/>
          <p:cNvSpPr txBox="1"/>
          <p:nvPr/>
        </p:nvSpPr>
        <p:spPr>
          <a:xfrm>
            <a:off x="531135" y="94981"/>
            <a:ext cx="11250441" cy="104644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Word </a:t>
            </a:r>
            <a:r>
              <a:rPr sz="4000">
                <a:latin typeface="Arial" panose="020B0604020202020204" pitchFamily="34" charset="0"/>
                <a:cs typeface="Arial" panose="020B0604020202020204" pitchFamily="34" charset="0"/>
              </a:rPr>
              <a:t>Tokenization </a:t>
            </a:r>
            <a:r>
              <a:rPr lang="en-US" sz="4000">
                <a:latin typeface="Arial" panose="020B0604020202020204" pitchFamily="34" charset="0"/>
                <a:cs typeface="Arial" panose="020B0604020202020204" pitchFamily="34" charset="0"/>
              </a:rPr>
              <a:t>	</a:t>
            </a:r>
            <a:endParaRPr lang="en-US" sz="4000" dirty="0">
              <a:latin typeface="Arial" panose="020B0604020202020204" pitchFamily="34" charset="0"/>
              <a:cs typeface="Arial" panose="020B0604020202020204" pitchFamily="34" charset="0"/>
            </a:endParaRPr>
          </a:p>
          <a:p>
            <a:r>
              <a:rPr sz="2800"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Text </a:t>
            </a:r>
            <a:r>
              <a:rPr lang="en-US" sz="2800" dirty="0">
                <a:latin typeface="Arial" panose="020B0604020202020204" pitchFamily="34" charset="0"/>
                <a:cs typeface="Arial" panose="020B0604020202020204" pitchFamily="34" charset="0"/>
                <a:sym typeface="Wingdings" pitchFamily="2" charset="2"/>
              </a:rPr>
              <a:t> Sentences  </a:t>
            </a:r>
            <a:r>
              <a:rPr sz="2800" dirty="0">
                <a:latin typeface="Arial" panose="020B0604020202020204" pitchFamily="34" charset="0"/>
                <a:cs typeface="Arial" panose="020B0604020202020204" pitchFamily="34" charset="0"/>
              </a:rPr>
              <a:t>Words)</a:t>
            </a:r>
          </a:p>
        </p:txBody>
      </p:sp>
      <p:pic>
        <p:nvPicPr>
          <p:cNvPr id="4" name="Picture 3">
            <a:extLst>
              <a:ext uri="{FF2B5EF4-FFF2-40B4-BE49-F238E27FC236}">
                <a16:creationId xmlns:a16="http://schemas.microsoft.com/office/drawing/2014/main" id="{3F10937E-DCB0-1044-8EB9-0A1C35CA4C78}"/>
              </a:ext>
            </a:extLst>
          </p:cNvPr>
          <p:cNvPicPr>
            <a:picLocks noChangeAspect="1"/>
          </p:cNvPicPr>
          <p:nvPr/>
        </p:nvPicPr>
        <p:blipFill>
          <a:blip r:embed="rId3"/>
          <a:stretch>
            <a:fillRect/>
          </a:stretch>
        </p:blipFill>
        <p:spPr>
          <a:xfrm>
            <a:off x="419100" y="1397000"/>
            <a:ext cx="11353800" cy="4064000"/>
          </a:xfrm>
          <a:prstGeom prst="rect">
            <a:avLst/>
          </a:prstGeom>
        </p:spPr>
      </p:pic>
      <p:sp>
        <p:nvSpPr>
          <p:cNvPr id="9" name="Rectangle 8">
            <a:extLst>
              <a:ext uri="{FF2B5EF4-FFF2-40B4-BE49-F238E27FC236}">
                <a16:creationId xmlns:a16="http://schemas.microsoft.com/office/drawing/2014/main" id="{1454447E-924B-734F-AE27-729201E4CBD6}"/>
              </a:ext>
            </a:extLst>
          </p:cNvPr>
          <p:cNvSpPr/>
          <p:nvPr/>
        </p:nvSpPr>
        <p:spPr>
          <a:xfrm>
            <a:off x="5870212" y="5842111"/>
            <a:ext cx="5746958" cy="369332"/>
          </a:xfrm>
          <a:prstGeom prst="rect">
            <a:avLst/>
          </a:prstGeom>
        </p:spPr>
        <p:txBody>
          <a:bodyPr wrap="none">
            <a:spAutoFit/>
          </a:bodyPr>
          <a:lstStyle/>
          <a:p>
            <a:r>
              <a:rPr lang="en-US" i="1" dirty="0"/>
              <a:t>Refer to  nltk-example-3-tokenization-sentence_word.ipynb</a:t>
            </a:r>
          </a:p>
        </p:txBody>
      </p:sp>
    </p:spTree>
    <p:extLst>
      <p:ext uri="{BB962C8B-B14F-4D97-AF65-F5344CB8AC3E}">
        <p14:creationId xmlns:p14="http://schemas.microsoft.com/office/powerpoint/2010/main" val="424851132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Tokenization: Regular Expressions</a:t>
            </a:r>
          </a:p>
        </p:txBody>
      </p:sp>
      <p:sp>
        <p:nvSpPr>
          <p:cNvPr id="525" name="How Can We Use Word2Vec?"/>
          <p:cNvSpPr txBox="1"/>
          <p:nvPr/>
        </p:nvSpPr>
        <p:spPr>
          <a:xfrm>
            <a:off x="531136" y="1100160"/>
            <a:ext cx="11250441" cy="5563055"/>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The results of word tokenization is not very satisfying.</a:t>
            </a:r>
          </a:p>
          <a:p>
            <a:pPr defTabSz="609585">
              <a:spcBef>
                <a:spcPts val="1333"/>
              </a:spcBef>
              <a:defRPr sz="1800">
                <a:solidFill>
                  <a:srgbClr val="000000"/>
                </a:solidFill>
                <a:latin typeface="Avenir Book"/>
                <a:ea typeface="Avenir Book"/>
                <a:cs typeface="Avenir Book"/>
                <a:sym typeface="Avenir Book"/>
              </a:defRPr>
            </a:pPr>
            <a:endParaRPr lang="en-US" sz="2400" dirty="0">
              <a:solidFill>
                <a:schemeClr val="bg2">
                  <a:lumMod val="10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endParaRPr lang="en-US" sz="2400" dirty="0">
              <a:solidFill>
                <a:schemeClr val="bg2">
                  <a:lumMod val="10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sz="2400" dirty="0">
                <a:solidFill>
                  <a:schemeClr val="bg2">
                    <a:lumMod val="10000"/>
                  </a:schemeClr>
                </a:solidFill>
                <a:latin typeface="Arial" panose="020B0604020202020204" pitchFamily="34" charset="0"/>
                <a:cs typeface="Arial" panose="020B0604020202020204" pitchFamily="34" charset="0"/>
              </a:rPr>
              <a:t>Let’s say you want to tokenize by some other type of grouping or pattern</a:t>
            </a:r>
            <a:r>
              <a:rPr lang="en-US" sz="2400" dirty="0">
                <a:solidFill>
                  <a:schemeClr val="bg2">
                    <a:lumMod val="10000"/>
                  </a:schemeClr>
                </a:solidFill>
                <a:latin typeface="Arial" panose="020B0604020202020204" pitchFamily="34" charset="0"/>
                <a:cs typeface="Arial" panose="020B0604020202020204" pitchFamily="34" charset="0"/>
              </a:rPr>
              <a:t> based on the written characteristic of the language</a:t>
            </a:r>
            <a:r>
              <a:rPr sz="2400" dirty="0">
                <a:solidFill>
                  <a:schemeClr val="bg2">
                    <a:lumMod val="10000"/>
                  </a:schemeClr>
                </a:solidFill>
                <a:latin typeface="Arial" panose="020B0604020202020204" pitchFamily="34" charset="0"/>
                <a:cs typeface="Arial" panose="020B0604020202020204" pitchFamily="34" charset="0"/>
              </a:rPr>
              <a:t>.</a:t>
            </a:r>
          </a:p>
          <a:p>
            <a:pPr defTabSz="609585">
              <a:spcBef>
                <a:spcPts val="1333"/>
              </a:spcBef>
              <a:defRPr sz="1200">
                <a:solidFill>
                  <a:schemeClr val="accent2"/>
                </a:solidFill>
                <a:latin typeface="Avenir Book"/>
                <a:ea typeface="Avenir Book"/>
                <a:cs typeface="Avenir Book"/>
                <a:sym typeface="Avenir Book"/>
              </a:defRPr>
            </a:pPr>
            <a:endParaRPr sz="1600" dirty="0">
              <a:solidFill>
                <a:schemeClr val="bg2">
                  <a:lumMod val="10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For English, some characteristics are:</a:t>
            </a:r>
          </a:p>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	- </a:t>
            </a:r>
            <a:r>
              <a:rPr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W</a:t>
            </a:r>
            <a:r>
              <a:rPr sz="2400" dirty="0">
                <a:solidFill>
                  <a:schemeClr val="bg2">
                    <a:lumMod val="10000"/>
                  </a:schemeClr>
                </a:solidFill>
                <a:latin typeface="Arial" panose="020B0604020202020204" pitchFamily="34" charset="0"/>
                <a:cs typeface="Arial" panose="020B0604020202020204" pitchFamily="34" charset="0"/>
              </a:rPr>
              <a:t>hite spaces</a:t>
            </a:r>
            <a:r>
              <a:rPr lang="en-US" sz="2400" dirty="0">
                <a:solidFill>
                  <a:schemeClr val="bg2">
                    <a:lumMod val="10000"/>
                  </a:schemeClr>
                </a:solidFill>
                <a:latin typeface="Arial" panose="020B0604020202020204" pitchFamily="34" charset="0"/>
                <a:cs typeface="Arial" panose="020B0604020202020204" pitchFamily="34" charset="0"/>
              </a:rPr>
              <a:t> </a:t>
            </a:r>
            <a:r>
              <a:rPr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a:t>
            </a:r>
            <a:r>
              <a:rPr sz="2400" dirty="0">
                <a:solidFill>
                  <a:schemeClr val="bg2">
                    <a:lumMod val="10000"/>
                  </a:schemeClr>
                </a:solidFill>
                <a:latin typeface="Arial" panose="020B0604020202020204" pitchFamily="34" charset="0"/>
                <a:cs typeface="Arial" panose="020B0604020202020204" pitchFamily="34" charset="0"/>
              </a:rPr>
              <a:t>\s+</a:t>
            </a:r>
            <a:r>
              <a:rPr lang="en-US" sz="2400" dirty="0">
                <a:solidFill>
                  <a:schemeClr val="bg2">
                    <a:lumMod val="10000"/>
                  </a:schemeClr>
                </a:solidFill>
                <a:latin typeface="Arial" panose="020B0604020202020204" pitchFamily="34" charset="0"/>
                <a:cs typeface="Arial" panose="020B0604020202020204" pitchFamily="34" charset="0"/>
              </a:rPr>
              <a:t>) between words</a:t>
            </a:r>
          </a:p>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        - Sentence starts with </a:t>
            </a:r>
            <a:r>
              <a:rPr sz="2400" dirty="0">
                <a:solidFill>
                  <a:schemeClr val="bg2">
                    <a:lumMod val="10000"/>
                  </a:schemeClr>
                </a:solidFill>
                <a:latin typeface="Arial" panose="020B0604020202020204" pitchFamily="34" charset="0"/>
                <a:cs typeface="Arial" panose="020B0604020202020204" pitchFamily="34" charset="0"/>
              </a:rPr>
              <a:t>capital letters: [A-Z]['\w]+</a:t>
            </a:r>
            <a:endParaRPr lang="en-US" sz="2400" dirty="0">
              <a:solidFill>
                <a:schemeClr val="bg2">
                  <a:lumMod val="10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        - Sentence ends with punctuation (!?.) </a:t>
            </a: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endParaRPr sz="2400" dirty="0">
              <a:solidFill>
                <a:schemeClr val="bg2">
                  <a:lumMod val="1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9A08EE-FEDE-F040-90C4-74C3B96B782F}"/>
              </a:ext>
            </a:extLst>
          </p:cNvPr>
          <p:cNvSpPr>
            <a:spLocks noGrp="1"/>
          </p:cNvSpPr>
          <p:nvPr>
            <p:ph type="sldNum" sz="quarter" idx="12"/>
          </p:nvPr>
        </p:nvSpPr>
        <p:spPr/>
        <p:txBody>
          <a:bodyPr/>
          <a:lstStyle/>
          <a:p>
            <a:fld id="{4FAB73BC-B049-4115-A692-8D63A059BFB8}" type="slidenum">
              <a:rPr lang="en-US" smtClean="0"/>
              <a:pPr/>
              <a:t>14</a:t>
            </a:fld>
            <a:endParaRPr lang="en-US" dirty="0"/>
          </a:p>
        </p:txBody>
      </p:sp>
      <p:pic>
        <p:nvPicPr>
          <p:cNvPr id="6" name="Picture 5">
            <a:extLst>
              <a:ext uri="{FF2B5EF4-FFF2-40B4-BE49-F238E27FC236}">
                <a16:creationId xmlns:a16="http://schemas.microsoft.com/office/drawing/2014/main" id="{56FD400E-7CB6-D149-9F5D-4F0561BFB494}"/>
              </a:ext>
            </a:extLst>
          </p:cNvPr>
          <p:cNvPicPr>
            <a:picLocks noChangeAspect="1"/>
          </p:cNvPicPr>
          <p:nvPr/>
        </p:nvPicPr>
        <p:blipFill>
          <a:blip r:embed="rId3"/>
          <a:stretch>
            <a:fillRect/>
          </a:stretch>
        </p:blipFill>
        <p:spPr>
          <a:xfrm>
            <a:off x="531136" y="1726989"/>
            <a:ext cx="11341100" cy="901700"/>
          </a:xfrm>
          <a:prstGeom prst="rect">
            <a:avLst/>
          </a:prstGeom>
          <a:ln>
            <a:solidFill>
              <a:schemeClr val="bg1">
                <a:lumMod val="95000"/>
              </a:schemeClr>
            </a:solidFill>
          </a:ln>
        </p:spPr>
      </p:pic>
    </p:spTree>
    <p:extLst>
      <p:ext uri="{BB962C8B-B14F-4D97-AF65-F5344CB8AC3E}">
        <p14:creationId xmlns:p14="http://schemas.microsoft.com/office/powerpoint/2010/main" val="187170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object 2"/>
          <p:cNvSpPr txBox="1"/>
          <p:nvPr/>
        </p:nvSpPr>
        <p:spPr>
          <a:xfrm>
            <a:off x="531136" y="409489"/>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Tokenization (Regular Expressions)</a:t>
            </a:r>
          </a:p>
        </p:txBody>
      </p:sp>
      <p:pic>
        <p:nvPicPr>
          <p:cNvPr id="2" name="Picture 1">
            <a:extLst>
              <a:ext uri="{FF2B5EF4-FFF2-40B4-BE49-F238E27FC236}">
                <a16:creationId xmlns:a16="http://schemas.microsoft.com/office/drawing/2014/main" id="{52378497-BA9B-8B40-A51A-65EB864A5423}"/>
              </a:ext>
            </a:extLst>
          </p:cNvPr>
          <p:cNvPicPr>
            <a:picLocks noChangeAspect="1"/>
          </p:cNvPicPr>
          <p:nvPr/>
        </p:nvPicPr>
        <p:blipFill>
          <a:blip r:embed="rId3"/>
          <a:stretch>
            <a:fillRect/>
          </a:stretch>
        </p:blipFill>
        <p:spPr>
          <a:xfrm>
            <a:off x="355600" y="1206500"/>
            <a:ext cx="11480800" cy="4445000"/>
          </a:xfrm>
          <a:prstGeom prst="rect">
            <a:avLst/>
          </a:prstGeom>
        </p:spPr>
      </p:pic>
      <p:sp>
        <p:nvSpPr>
          <p:cNvPr id="9" name="Rectangle 8">
            <a:extLst>
              <a:ext uri="{FF2B5EF4-FFF2-40B4-BE49-F238E27FC236}">
                <a16:creationId xmlns:a16="http://schemas.microsoft.com/office/drawing/2014/main" id="{262B4F2F-FAC5-2849-A2FB-153F286BBAEF}"/>
              </a:ext>
            </a:extLst>
          </p:cNvPr>
          <p:cNvSpPr/>
          <p:nvPr/>
        </p:nvSpPr>
        <p:spPr>
          <a:xfrm>
            <a:off x="5870212" y="5842111"/>
            <a:ext cx="5997091" cy="369332"/>
          </a:xfrm>
          <a:prstGeom prst="rect">
            <a:avLst/>
          </a:prstGeom>
        </p:spPr>
        <p:txBody>
          <a:bodyPr wrap="none">
            <a:spAutoFit/>
          </a:bodyPr>
          <a:lstStyle/>
          <a:p>
            <a:r>
              <a:rPr lang="en-US" i="1" dirty="0"/>
              <a:t>Refer to nltk-example-4-tokenization-regular-expression.ipynb</a:t>
            </a:r>
          </a:p>
        </p:txBody>
      </p:sp>
    </p:spTree>
    <p:extLst>
      <p:ext uri="{BB962C8B-B14F-4D97-AF65-F5344CB8AC3E}">
        <p14:creationId xmlns:p14="http://schemas.microsoft.com/office/powerpoint/2010/main" val="1337465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Problem with word tokenization</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1AB01B6-49F1-F645-8FA8-D91E27415328}"/>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10" name="How Can We Use Word2Vec?">
            <a:extLst>
              <a:ext uri="{FF2B5EF4-FFF2-40B4-BE49-F238E27FC236}">
                <a16:creationId xmlns:a16="http://schemas.microsoft.com/office/drawing/2014/main" id="{A7D37842-5034-1E45-A744-9C77C19BD7AF}"/>
              </a:ext>
            </a:extLst>
          </p:cNvPr>
          <p:cNvSpPr txBox="1"/>
          <p:nvPr/>
        </p:nvSpPr>
        <p:spPr>
          <a:xfrm>
            <a:off x="470779" y="1348012"/>
            <a:ext cx="11250441" cy="861768"/>
          </a:xfrm>
          <a:prstGeom prst="rect">
            <a:avLst/>
          </a:prstGeom>
          <a:solidFill>
            <a:schemeClr val="bg1">
              <a:lumMod val="85000"/>
            </a:schemeClr>
          </a:solidFill>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r>
              <a:rPr lang="en-US" sz="2400" dirty="0">
                <a:solidFill>
                  <a:srgbClr val="002060"/>
                </a:solidFill>
                <a:latin typeface="Arial" panose="020B0604020202020204" pitchFamily="34" charset="0"/>
                <a:ea typeface="Avenir Heavy"/>
                <a:cs typeface="Arial" panose="020B0604020202020204" pitchFamily="34" charset="0"/>
                <a:sym typeface="Avenir Heavy"/>
              </a:rPr>
              <a:t>Open a </a:t>
            </a:r>
            <a:r>
              <a:rPr lang="en-US" sz="2400" b="1" dirty="0">
                <a:solidFill>
                  <a:srgbClr val="002060"/>
                </a:solidFill>
                <a:latin typeface="Arial" panose="020B0604020202020204" pitchFamily="34" charset="0"/>
                <a:ea typeface="Avenir Heavy"/>
                <a:cs typeface="Arial" panose="020B0604020202020204" pitchFamily="34" charset="0"/>
                <a:sym typeface="Avenir Heavy"/>
              </a:rPr>
              <a:t>bank </a:t>
            </a:r>
            <a:r>
              <a:rPr lang="en-US" sz="2400" dirty="0">
                <a:solidFill>
                  <a:srgbClr val="002060"/>
                </a:solidFill>
                <a:latin typeface="Arial" panose="020B0604020202020204" pitchFamily="34" charset="0"/>
                <a:ea typeface="Avenir Heavy"/>
                <a:cs typeface="Arial" panose="020B0604020202020204" pitchFamily="34" charset="0"/>
                <a:sym typeface="Avenir Heavy"/>
              </a:rPr>
              <a:t>account. The nearest one is beside the river </a:t>
            </a:r>
            <a:r>
              <a:rPr lang="en-US" sz="2400" b="1" dirty="0">
                <a:solidFill>
                  <a:srgbClr val="002060"/>
                </a:solidFill>
                <a:latin typeface="Arial" panose="020B0604020202020204" pitchFamily="34" charset="0"/>
                <a:ea typeface="Avenir Heavy"/>
                <a:cs typeface="Arial" panose="020B0604020202020204" pitchFamily="34" charset="0"/>
                <a:sym typeface="Avenir Heavy"/>
              </a:rPr>
              <a:t>bank</a:t>
            </a:r>
            <a:r>
              <a:rPr lang="en-US" sz="2400" dirty="0">
                <a:solidFill>
                  <a:srgbClr val="002060"/>
                </a:solidFill>
                <a:latin typeface="Arial" panose="020B0604020202020204" pitchFamily="34" charset="0"/>
                <a:ea typeface="Avenir Heavy"/>
                <a:cs typeface="Arial" panose="020B0604020202020204" pitchFamily="34" charset="0"/>
                <a:sym typeface="Avenir Heavy"/>
              </a:rPr>
              <a:t>. On your way there, you may wish to donate some blood at the nearby blood </a:t>
            </a:r>
            <a:r>
              <a:rPr lang="en-US" sz="2400" b="1" dirty="0">
                <a:solidFill>
                  <a:srgbClr val="002060"/>
                </a:solidFill>
                <a:latin typeface="Arial" panose="020B0604020202020204" pitchFamily="34" charset="0"/>
                <a:ea typeface="Avenir Heavy"/>
                <a:cs typeface="Arial" panose="020B0604020202020204" pitchFamily="34" charset="0"/>
                <a:sym typeface="Avenir Heavy"/>
              </a:rPr>
              <a:t>bank</a:t>
            </a:r>
            <a:r>
              <a:rPr lang="en-US" sz="2400" dirty="0">
                <a:solidFill>
                  <a:srgbClr val="002060"/>
                </a:solidFill>
                <a:latin typeface="Arial" panose="020B0604020202020204" pitchFamily="34" charset="0"/>
                <a:ea typeface="Avenir Heavy"/>
                <a:cs typeface="Arial" panose="020B0604020202020204" pitchFamily="34" charset="0"/>
                <a:sym typeface="Avenir Heavy"/>
              </a:rPr>
              <a:t>.</a:t>
            </a:r>
          </a:p>
        </p:txBody>
      </p:sp>
      <p:sp>
        <p:nvSpPr>
          <p:cNvPr id="3" name="Rectangle 2">
            <a:extLst>
              <a:ext uri="{FF2B5EF4-FFF2-40B4-BE49-F238E27FC236}">
                <a16:creationId xmlns:a16="http://schemas.microsoft.com/office/drawing/2014/main" id="{40A7CB32-098D-E54E-B600-B4D33B6115B8}"/>
              </a:ext>
            </a:extLst>
          </p:cNvPr>
          <p:cNvSpPr/>
          <p:nvPr/>
        </p:nvSpPr>
        <p:spPr>
          <a:xfrm>
            <a:off x="671791" y="4395884"/>
            <a:ext cx="9657541" cy="1367041"/>
          </a:xfrm>
          <a:prstGeom prst="rect">
            <a:avLst/>
          </a:prstGeom>
        </p:spPr>
        <p:txBody>
          <a:bodyPr wrap="square">
            <a:spAutoFit/>
          </a:bodyPr>
          <a:lstStyle/>
          <a:p>
            <a:pPr defTabSz="609585">
              <a:spcBef>
                <a:spcPts val="1333"/>
              </a:spcBef>
              <a:defRPr sz="1800">
                <a:solidFill>
                  <a:schemeClr val="accent2"/>
                </a:solidFill>
                <a:latin typeface="Avenir Book"/>
                <a:ea typeface="Avenir Book"/>
                <a:cs typeface="Avenir Book"/>
                <a:sym typeface="Avenir Book"/>
              </a:defRPr>
            </a:pPr>
            <a:r>
              <a:rPr lang="en-US" sz="2400" dirty="0">
                <a:solidFill>
                  <a:srgbClr val="002060"/>
                </a:solidFill>
                <a:latin typeface="Arial" panose="020B0604020202020204" pitchFamily="34" charset="0"/>
                <a:ea typeface="Avenir Heavy"/>
                <a:cs typeface="Arial" panose="020B0604020202020204" pitchFamily="34" charset="0"/>
                <a:sym typeface="Avenir Heavy"/>
              </a:rPr>
              <a:t>The word </a:t>
            </a:r>
            <a:r>
              <a:rPr lang="en-US" sz="2400" b="1" dirty="0">
                <a:solidFill>
                  <a:srgbClr val="002060"/>
                </a:solidFill>
                <a:latin typeface="Arial" panose="020B0604020202020204" pitchFamily="34" charset="0"/>
                <a:ea typeface="Avenir Heavy"/>
                <a:cs typeface="Arial" panose="020B0604020202020204" pitchFamily="34" charset="0"/>
                <a:sym typeface="Avenir Heavy"/>
              </a:rPr>
              <a:t>bank</a:t>
            </a:r>
            <a:r>
              <a:rPr lang="en-US" sz="2400" dirty="0">
                <a:solidFill>
                  <a:srgbClr val="002060"/>
                </a:solidFill>
                <a:latin typeface="Arial" panose="020B0604020202020204" pitchFamily="34" charset="0"/>
                <a:ea typeface="Avenir Heavy"/>
                <a:cs typeface="Arial" panose="020B0604020202020204" pitchFamily="34" charset="0"/>
                <a:sym typeface="Avenir Heavy"/>
              </a:rPr>
              <a:t> has different meaning (polysemy) </a:t>
            </a:r>
          </a:p>
          <a:p>
            <a:pPr defTabSz="609585">
              <a:spcBef>
                <a:spcPts val="1333"/>
              </a:spcBef>
              <a:defRPr sz="1800">
                <a:solidFill>
                  <a:schemeClr val="accent2"/>
                </a:solidFill>
                <a:latin typeface="Avenir Book"/>
                <a:ea typeface="Avenir Book"/>
                <a:cs typeface="Avenir Book"/>
                <a:sym typeface="Avenir Book"/>
              </a:defRPr>
            </a:pPr>
            <a:r>
              <a:rPr lang="en-SG" sz="2400" dirty="0">
                <a:solidFill>
                  <a:srgbClr val="002060"/>
                </a:solidFill>
                <a:latin typeface="Arial" panose="020B0604020202020204" pitchFamily="34" charset="0"/>
                <a:ea typeface="Avenir Heavy"/>
                <a:cs typeface="Arial" panose="020B0604020202020204" pitchFamily="34" charset="0"/>
                <a:sym typeface="Avenir Heavy"/>
              </a:rPr>
              <a:t>Tokenization by a single word will lose the multiple meaning of 'bank’ and local </a:t>
            </a:r>
            <a:r>
              <a:rPr lang="en-SG" sz="2400">
                <a:solidFill>
                  <a:srgbClr val="002060"/>
                </a:solidFill>
                <a:latin typeface="Arial" panose="020B0604020202020204" pitchFamily="34" charset="0"/>
                <a:ea typeface="Avenir Heavy"/>
                <a:cs typeface="Arial" panose="020B0604020202020204" pitchFamily="34" charset="0"/>
                <a:sym typeface="Avenir Heavy"/>
              </a:rPr>
              <a:t>ordering information</a:t>
            </a:r>
            <a:endParaRPr lang="en-US" sz="2400" dirty="0">
              <a:solidFill>
                <a:srgbClr val="002060"/>
              </a:solidFill>
              <a:latin typeface="Arial" panose="020B0604020202020204" pitchFamily="34" charset="0"/>
              <a:cs typeface="Arial" panose="020B0604020202020204" pitchFamily="34" charset="0"/>
            </a:endParaRPr>
          </a:p>
        </p:txBody>
      </p:sp>
      <p:sp>
        <p:nvSpPr>
          <p:cNvPr id="6" name="Down Arrow 5">
            <a:extLst>
              <a:ext uri="{FF2B5EF4-FFF2-40B4-BE49-F238E27FC236}">
                <a16:creationId xmlns:a16="http://schemas.microsoft.com/office/drawing/2014/main" id="{BE6D1115-644D-2148-9949-E78CA97D18C9}"/>
              </a:ext>
            </a:extLst>
          </p:cNvPr>
          <p:cNvSpPr/>
          <p:nvPr/>
        </p:nvSpPr>
        <p:spPr>
          <a:xfrm>
            <a:off x="5384800" y="2489105"/>
            <a:ext cx="1066799" cy="480048"/>
          </a:xfrm>
          <a:prstGeom prst="down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964CFAA-476A-FA4A-92EC-EDA080AD1C54}"/>
              </a:ext>
            </a:extLst>
          </p:cNvPr>
          <p:cNvPicPr>
            <a:picLocks noChangeAspect="1"/>
          </p:cNvPicPr>
          <p:nvPr/>
        </p:nvPicPr>
        <p:blipFill>
          <a:blip r:embed="rId3"/>
          <a:stretch>
            <a:fillRect/>
          </a:stretch>
        </p:blipFill>
        <p:spPr>
          <a:xfrm>
            <a:off x="169336" y="2988008"/>
            <a:ext cx="11942232" cy="975149"/>
          </a:xfrm>
          <a:prstGeom prst="rect">
            <a:avLst/>
          </a:prstGeom>
        </p:spPr>
      </p:pic>
    </p:spTree>
    <p:extLst>
      <p:ext uri="{BB962C8B-B14F-4D97-AF65-F5344CB8AC3E}">
        <p14:creationId xmlns:p14="http://schemas.microsoft.com/office/powerpoint/2010/main" val="409381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N-Gram</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1AB01B6-49F1-F645-8FA8-D91E27415328}"/>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10" name="How Can We Use Word2Vec?">
            <a:extLst>
              <a:ext uri="{FF2B5EF4-FFF2-40B4-BE49-F238E27FC236}">
                <a16:creationId xmlns:a16="http://schemas.microsoft.com/office/drawing/2014/main" id="{A7D37842-5034-1E45-A744-9C77C19BD7AF}"/>
              </a:ext>
            </a:extLst>
          </p:cNvPr>
          <p:cNvSpPr txBox="1"/>
          <p:nvPr/>
        </p:nvSpPr>
        <p:spPr>
          <a:xfrm>
            <a:off x="470779" y="1439224"/>
            <a:ext cx="11250441" cy="3708702"/>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N-gram is a contiguous sequence of</a:t>
            </a:r>
            <a:r>
              <a:rPr lang="en-SG" sz="2400" b="1"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 n items </a:t>
            </a: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from a given sample of text. </a:t>
            </a: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endPar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endParaRP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The items can be phonemes,  letters or words according to the application.</a:t>
            </a: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endPar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endParaRP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Sequence of one item – Unigram</a:t>
            </a: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Sequence of two items – Bigrams</a:t>
            </a: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Sequence of three items – Trigrams</a:t>
            </a:r>
          </a:p>
        </p:txBody>
      </p:sp>
      <p:sp>
        <p:nvSpPr>
          <p:cNvPr id="5" name="Rectangle 4">
            <a:extLst>
              <a:ext uri="{FF2B5EF4-FFF2-40B4-BE49-F238E27FC236}">
                <a16:creationId xmlns:a16="http://schemas.microsoft.com/office/drawing/2014/main" id="{73F36164-1E29-9C44-B8D6-9DAF7A8AC8E5}"/>
              </a:ext>
            </a:extLst>
          </p:cNvPr>
          <p:cNvSpPr/>
          <p:nvPr/>
        </p:nvSpPr>
        <p:spPr>
          <a:xfrm>
            <a:off x="1429410" y="5832957"/>
            <a:ext cx="6866752" cy="461665"/>
          </a:xfrm>
          <a:prstGeom prst="rect">
            <a:avLst/>
          </a:prstGeom>
        </p:spPr>
        <p:txBody>
          <a:bodyPr wrap="none">
            <a:spAutoFit/>
          </a:bodyPr>
          <a:lstStyle/>
          <a:p>
            <a:r>
              <a:rPr lang="en-US" sz="2400" dirty="0"/>
              <a:t>More explanation at </a:t>
            </a:r>
            <a:r>
              <a:rPr lang="en-US" sz="2400" dirty="0">
                <a:hlinkClick r:id="rId3"/>
              </a:rPr>
              <a:t>https://youtu.be/E_mN90TYnlg </a:t>
            </a:r>
            <a:endParaRPr lang="en-US" sz="2400" dirty="0"/>
          </a:p>
        </p:txBody>
      </p:sp>
    </p:spTree>
    <p:extLst>
      <p:ext uri="{BB962C8B-B14F-4D97-AF65-F5344CB8AC3E}">
        <p14:creationId xmlns:p14="http://schemas.microsoft.com/office/powerpoint/2010/main" val="2874417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Tokenization (N-Grams)</a:t>
            </a:r>
          </a:p>
        </p:txBody>
      </p:sp>
      <p:pic>
        <p:nvPicPr>
          <p:cNvPr id="3" name="Picture 2">
            <a:extLst>
              <a:ext uri="{FF2B5EF4-FFF2-40B4-BE49-F238E27FC236}">
                <a16:creationId xmlns:a16="http://schemas.microsoft.com/office/drawing/2014/main" id="{8A90DE54-3D64-5E4A-8AB9-EAC8F47CA0B2}"/>
              </a:ext>
            </a:extLst>
          </p:cNvPr>
          <p:cNvPicPr>
            <a:picLocks noChangeAspect="1"/>
          </p:cNvPicPr>
          <p:nvPr/>
        </p:nvPicPr>
        <p:blipFill>
          <a:blip r:embed="rId3"/>
          <a:stretch>
            <a:fillRect/>
          </a:stretch>
        </p:blipFill>
        <p:spPr>
          <a:xfrm>
            <a:off x="349250" y="1435100"/>
            <a:ext cx="11493500" cy="3987800"/>
          </a:xfrm>
          <a:prstGeom prst="rect">
            <a:avLst/>
          </a:prstGeom>
        </p:spPr>
      </p:pic>
      <p:sp>
        <p:nvSpPr>
          <p:cNvPr id="2" name="TextBox 1">
            <a:extLst>
              <a:ext uri="{FF2B5EF4-FFF2-40B4-BE49-F238E27FC236}">
                <a16:creationId xmlns:a16="http://schemas.microsoft.com/office/drawing/2014/main" id="{902167CB-9109-5D47-80BB-771E14E042A0}"/>
              </a:ext>
            </a:extLst>
          </p:cNvPr>
          <p:cNvSpPr txBox="1"/>
          <p:nvPr/>
        </p:nvSpPr>
        <p:spPr>
          <a:xfrm>
            <a:off x="1175657" y="5682343"/>
            <a:ext cx="6875665" cy="646331"/>
          </a:xfrm>
          <a:prstGeom prst="rect">
            <a:avLst/>
          </a:prstGeom>
          <a:noFill/>
        </p:spPr>
        <p:txBody>
          <a:bodyPr wrap="none" rtlCol="0">
            <a:spAutoFit/>
          </a:bodyPr>
          <a:lstStyle/>
          <a:p>
            <a:r>
              <a:rPr lang="en-SG" dirty="0">
                <a:solidFill>
                  <a:srgbClr val="002060"/>
                </a:solidFill>
                <a:latin typeface="Arial" panose="020B0604020202020204" pitchFamily="34" charset="0"/>
                <a:ea typeface="Avenir Heavy"/>
                <a:cs typeface="Arial" panose="020B0604020202020204" pitchFamily="34" charset="0"/>
                <a:sym typeface="Avenir Heavy"/>
              </a:rPr>
              <a:t>Tokenization by bi-grams retains some meaning the word "bank"</a:t>
            </a:r>
          </a:p>
          <a:p>
            <a:r>
              <a:rPr lang="en-SG" dirty="0">
                <a:solidFill>
                  <a:srgbClr val="002060"/>
                </a:solidFill>
                <a:latin typeface="Arial" panose="020B0604020202020204" pitchFamily="34" charset="0"/>
                <a:ea typeface="Avenir Heavy"/>
                <a:cs typeface="Arial" panose="020B0604020202020204" pitchFamily="34" charset="0"/>
                <a:sym typeface="Avenir Heavy"/>
              </a:rPr>
              <a:t>(blank, account),  (river bank), (blood bank)</a:t>
            </a:r>
          </a:p>
        </p:txBody>
      </p:sp>
      <p:sp>
        <p:nvSpPr>
          <p:cNvPr id="4" name="Slide Number Placeholder 3">
            <a:extLst>
              <a:ext uri="{FF2B5EF4-FFF2-40B4-BE49-F238E27FC236}">
                <a16:creationId xmlns:a16="http://schemas.microsoft.com/office/drawing/2014/main" id="{47B7D783-BC1B-2A4C-809B-E5737A5CBA71}"/>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6" name="Rectangle 5">
            <a:extLst>
              <a:ext uri="{FF2B5EF4-FFF2-40B4-BE49-F238E27FC236}">
                <a16:creationId xmlns:a16="http://schemas.microsoft.com/office/drawing/2014/main" id="{3F460D4D-797C-7A4A-8094-48192027D8E8}"/>
              </a:ext>
            </a:extLst>
          </p:cNvPr>
          <p:cNvSpPr/>
          <p:nvPr/>
        </p:nvSpPr>
        <p:spPr>
          <a:xfrm>
            <a:off x="5917151" y="6370222"/>
            <a:ext cx="4998548" cy="369332"/>
          </a:xfrm>
          <a:prstGeom prst="rect">
            <a:avLst/>
          </a:prstGeom>
        </p:spPr>
        <p:txBody>
          <a:bodyPr wrap="none">
            <a:spAutoFit/>
          </a:bodyPr>
          <a:lstStyle/>
          <a:p>
            <a:r>
              <a:rPr lang="en-US" i="1" dirty="0"/>
              <a:t>Ref </a:t>
            </a:r>
            <a:r>
              <a:rPr lang="en-US" i="1" dirty="0" err="1"/>
              <a:t>er</a:t>
            </a:r>
            <a:r>
              <a:rPr lang="en-US" i="1" dirty="0"/>
              <a:t> to nltk-example-5-tokenization-ngram.ipynb</a:t>
            </a:r>
          </a:p>
        </p:txBody>
      </p:sp>
      <p:sp>
        <p:nvSpPr>
          <p:cNvPr id="5" name="Rectangle 4"/>
          <p:cNvSpPr/>
          <p:nvPr/>
        </p:nvSpPr>
        <p:spPr>
          <a:xfrm>
            <a:off x="3982453" y="3657599"/>
            <a:ext cx="2478505" cy="36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p:cNvSpPr/>
          <p:nvPr/>
        </p:nvSpPr>
        <p:spPr>
          <a:xfrm>
            <a:off x="4435642" y="4924158"/>
            <a:ext cx="2478505" cy="36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19464" y="4158914"/>
            <a:ext cx="2478505" cy="36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46091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endParaRPr sz="4000" dirty="0"/>
          </a:p>
        </p:txBody>
      </p:sp>
      <p:sp>
        <p:nvSpPr>
          <p:cNvPr id="3" name="Slide Number Placeholder 2">
            <a:extLst>
              <a:ext uri="{FF2B5EF4-FFF2-40B4-BE49-F238E27FC236}">
                <a16:creationId xmlns:a16="http://schemas.microsoft.com/office/drawing/2014/main" id="{A929A604-C691-3F41-A4BC-C97BB687F7A9}"/>
              </a:ext>
            </a:extLst>
          </p:cNvPr>
          <p:cNvSpPr>
            <a:spLocks noGrp="1"/>
          </p:cNvSpPr>
          <p:nvPr>
            <p:ph type="sldNum" sz="quarter" idx="12"/>
          </p:nvPr>
        </p:nvSpPr>
        <p:spPr/>
        <p:txBody>
          <a:bodyPr/>
          <a:lstStyle/>
          <a:p>
            <a:fld id="{4FAB73BC-B049-4115-A692-8D63A059BFB8}" type="slidenum">
              <a:rPr lang="en-US" smtClean="0"/>
              <a:t>19</a:t>
            </a:fld>
            <a:endParaRPr lang="en-US" dirty="0"/>
          </a:p>
        </p:txBody>
      </p:sp>
      <p:sp>
        <p:nvSpPr>
          <p:cNvPr id="2" name="Title 1">
            <a:extLst>
              <a:ext uri="{FF2B5EF4-FFF2-40B4-BE49-F238E27FC236}">
                <a16:creationId xmlns:a16="http://schemas.microsoft.com/office/drawing/2014/main" id="{A535FC3C-6E2B-CF47-A6EB-30B6F62C1D11}"/>
              </a:ext>
            </a:extLst>
          </p:cNvPr>
          <p:cNvSpPr>
            <a:spLocks noGrp="1"/>
          </p:cNvSpPr>
          <p:nvPr>
            <p:ph type="title" idx="4294967295"/>
          </p:nvPr>
        </p:nvSpPr>
        <p:spPr>
          <a:xfrm>
            <a:off x="410423" y="293645"/>
            <a:ext cx="10058400" cy="868363"/>
          </a:xfrm>
        </p:spPr>
        <p:txBody>
          <a:bodyPr>
            <a:normAutofit/>
          </a:bodyPr>
          <a:lstStyle/>
          <a:p>
            <a:r>
              <a:rPr lang="en-US" sz="4000" dirty="0">
                <a:latin typeface="Arial" panose="020B0604020202020204" pitchFamily="34" charset="0"/>
                <a:cs typeface="Arial" panose="020B0604020202020204" pitchFamily="34" charset="0"/>
              </a:rPr>
              <a:t>Tokenization is language dependent</a:t>
            </a:r>
          </a:p>
        </p:txBody>
      </p:sp>
      <p:sp>
        <p:nvSpPr>
          <p:cNvPr id="6" name="Rectangle 5">
            <a:extLst>
              <a:ext uri="{FF2B5EF4-FFF2-40B4-BE49-F238E27FC236}">
                <a16:creationId xmlns:a16="http://schemas.microsoft.com/office/drawing/2014/main" id="{C1C3819E-E18E-E147-ADCE-9CB1C3186BE0}"/>
              </a:ext>
            </a:extLst>
          </p:cNvPr>
          <p:cNvSpPr/>
          <p:nvPr/>
        </p:nvSpPr>
        <p:spPr>
          <a:xfrm>
            <a:off x="743939" y="1463902"/>
            <a:ext cx="10611245" cy="260360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098FFCD-19FD-3F4E-B068-89243D89F33D}"/>
              </a:ext>
            </a:extLst>
          </p:cNvPr>
          <p:cNvSpPr/>
          <p:nvPr/>
        </p:nvSpPr>
        <p:spPr>
          <a:xfrm>
            <a:off x="848879" y="4920470"/>
            <a:ext cx="8118763" cy="600164"/>
          </a:xfrm>
          <a:prstGeom prst="rect">
            <a:avLst/>
          </a:prstGeom>
        </p:spPr>
        <p:txBody>
          <a:bodyPr wrap="square">
            <a:spAutoFit/>
          </a:bodyPr>
          <a:lstStyle/>
          <a:p>
            <a:pPr marL="228600" indent="-228600">
              <a:buAutoNum type="arabicPeriod"/>
            </a:pPr>
            <a:r>
              <a:rPr lang="en-SG" sz="1100" dirty="0"/>
              <a:t>Example from </a:t>
            </a:r>
            <a:r>
              <a:rPr lang="en-SG" sz="1100" dirty="0" err="1"/>
              <a:t>t</a:t>
            </a:r>
            <a:r>
              <a:rPr lang="en-SG" sz="1100" dirty="0" err="1">
                <a:hlinkClick r:id="rId3"/>
              </a:rPr>
              <a:t>Source</a:t>
            </a:r>
            <a:r>
              <a:rPr lang="en-SG" sz="1100" dirty="0">
                <a:hlinkClick r:id="rId3"/>
              </a:rPr>
              <a:t>: https://www.aclweb.org/anthology/Y11-1038</a:t>
            </a:r>
            <a:endParaRPr lang="en-SG" sz="1100" dirty="0"/>
          </a:p>
          <a:p>
            <a:pPr marL="228600" indent="-228600">
              <a:buAutoNum type="arabicPeriod"/>
            </a:pPr>
            <a:r>
              <a:rPr lang="en-SG" sz="1100" dirty="0"/>
              <a:t>Tutorial for Chinese words tokenization can be found at </a:t>
            </a:r>
            <a:r>
              <a:rPr lang="en-SG" sz="1100" dirty="0">
                <a:hlinkClick r:id="rId4"/>
              </a:rPr>
              <a:t>https://michelleful.github.io/code-blog/2015/09/10/parsing-chinese-with-stanford/</a:t>
            </a:r>
            <a:endParaRPr lang="en-US" sz="1100" dirty="0"/>
          </a:p>
        </p:txBody>
      </p:sp>
      <p:sp>
        <p:nvSpPr>
          <p:cNvPr id="8" name="Rectangle 7">
            <a:extLst>
              <a:ext uri="{FF2B5EF4-FFF2-40B4-BE49-F238E27FC236}">
                <a16:creationId xmlns:a16="http://schemas.microsoft.com/office/drawing/2014/main" id="{A84C9089-1CE6-2F4F-9C84-84B9D4CBB980}"/>
              </a:ext>
            </a:extLst>
          </p:cNvPr>
          <p:cNvSpPr/>
          <p:nvPr/>
        </p:nvSpPr>
        <p:spPr>
          <a:xfrm>
            <a:off x="1066800" y="1620515"/>
            <a:ext cx="9606742" cy="2308324"/>
          </a:xfrm>
          <a:prstGeom prst="rect">
            <a:avLst/>
          </a:prstGeom>
        </p:spPr>
        <p:txBody>
          <a:bodyPr wrap="square">
            <a:spAutoFit/>
          </a:bodyPr>
          <a:lstStyle/>
          <a:p>
            <a:pPr fontAlgn="base"/>
            <a:r>
              <a:rPr lang="en-SG" sz="2400" b="1" dirty="0">
                <a:solidFill>
                  <a:srgbClr val="242729"/>
                </a:solidFill>
                <a:latin typeface="inherit"/>
              </a:rPr>
              <a:t>Chinese</a:t>
            </a:r>
            <a:r>
              <a:rPr lang="en-SG" sz="2400" dirty="0">
                <a:solidFill>
                  <a:srgbClr val="242729"/>
                </a:solidFill>
                <a:latin typeface="Arial" panose="020B0604020202020204" pitchFamily="34" charset="0"/>
              </a:rPr>
              <a:t>: </a:t>
            </a:r>
            <a:r>
              <a:rPr lang="ja-JP" altLang="en-US" sz="2400" dirty="0">
                <a:solidFill>
                  <a:srgbClr val="242729"/>
                </a:solidFill>
                <a:latin typeface="Arial" panose="020B0604020202020204" pitchFamily="34" charset="0"/>
              </a:rPr>
              <a:t>如果您在新加坡只能前往一间夜间娱乐场所，</a:t>
            </a:r>
            <a:r>
              <a:rPr lang="en-SG" sz="2400" dirty="0">
                <a:solidFill>
                  <a:srgbClr val="242729"/>
                </a:solidFill>
                <a:latin typeface="Arial" panose="020B0604020202020204" pitchFamily="34" charset="0"/>
              </a:rPr>
              <a:t>Zouk</a:t>
            </a:r>
            <a:r>
              <a:rPr lang="ja-JP" altLang="en-US" sz="2400" dirty="0">
                <a:solidFill>
                  <a:srgbClr val="242729"/>
                </a:solidFill>
                <a:latin typeface="Arial" panose="020B0604020202020204" pitchFamily="34" charset="0"/>
              </a:rPr>
              <a:t>必然是您的不二之选。</a:t>
            </a:r>
            <a:endParaRPr lang="en-US" altLang="ja-JP" sz="2400" dirty="0">
              <a:solidFill>
                <a:srgbClr val="242729"/>
              </a:solidFill>
              <a:latin typeface="Arial" panose="020B0604020202020204" pitchFamily="34" charset="0"/>
            </a:endParaRPr>
          </a:p>
          <a:p>
            <a:pPr fontAlgn="base"/>
            <a:endParaRPr lang="ja-JP" altLang="en-US" sz="2400" dirty="0">
              <a:solidFill>
                <a:srgbClr val="242729"/>
              </a:solidFill>
              <a:latin typeface="Arial" panose="020B0604020202020204" pitchFamily="34" charset="0"/>
            </a:endParaRPr>
          </a:p>
          <a:p>
            <a:pPr fontAlgn="base"/>
            <a:r>
              <a:rPr lang="en-SG" sz="2400" b="1" dirty="0">
                <a:solidFill>
                  <a:srgbClr val="242729"/>
                </a:solidFill>
                <a:latin typeface="inherit"/>
              </a:rPr>
              <a:t>English</a:t>
            </a:r>
            <a:r>
              <a:rPr lang="en-SG" sz="2400" dirty="0">
                <a:solidFill>
                  <a:srgbClr val="242729"/>
                </a:solidFill>
                <a:latin typeface="Arial" panose="020B0604020202020204" pitchFamily="34" charset="0"/>
              </a:rPr>
              <a:t>: If you only have time for one club in Singapore, then it simply has to be Zouk.</a:t>
            </a:r>
          </a:p>
          <a:p>
            <a:pPr fontAlgn="base"/>
            <a:endParaRPr lang="en-SG" sz="2400" b="1" dirty="0">
              <a:solidFill>
                <a:srgbClr val="242729"/>
              </a:solidFill>
              <a:latin typeface="inherit"/>
            </a:endParaRPr>
          </a:p>
        </p:txBody>
      </p:sp>
      <p:sp>
        <p:nvSpPr>
          <p:cNvPr id="4" name="Rectangle 3">
            <a:extLst>
              <a:ext uri="{FF2B5EF4-FFF2-40B4-BE49-F238E27FC236}">
                <a16:creationId xmlns:a16="http://schemas.microsoft.com/office/drawing/2014/main" id="{0CDB7AAD-F82F-B249-A27D-419B08612631}"/>
              </a:ext>
            </a:extLst>
          </p:cNvPr>
          <p:cNvSpPr/>
          <p:nvPr/>
        </p:nvSpPr>
        <p:spPr>
          <a:xfrm>
            <a:off x="2396518" y="1637448"/>
            <a:ext cx="876071" cy="428418"/>
          </a:xfrm>
          <a:prstGeom prst="rect">
            <a:avLst/>
          </a:prstGeom>
          <a:solidFill>
            <a:srgbClr val="DEFF00">
              <a:alpha val="2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E9E5D1-11EE-B446-A31A-B71BB0492478}"/>
              </a:ext>
            </a:extLst>
          </p:cNvPr>
          <p:cNvSpPr/>
          <p:nvPr/>
        </p:nvSpPr>
        <p:spPr>
          <a:xfrm>
            <a:off x="2206785" y="2653446"/>
            <a:ext cx="876071" cy="428418"/>
          </a:xfrm>
          <a:prstGeom prst="rect">
            <a:avLst/>
          </a:prstGeom>
          <a:solidFill>
            <a:srgbClr val="DEFF00">
              <a:alpha val="2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651AF0-6B60-6945-AF38-A561EB7F7BF7}"/>
              </a:ext>
            </a:extLst>
          </p:cNvPr>
          <p:cNvSpPr/>
          <p:nvPr/>
        </p:nvSpPr>
        <p:spPr>
          <a:xfrm>
            <a:off x="5981931" y="2762809"/>
            <a:ext cx="876071" cy="367181"/>
          </a:xfrm>
          <a:prstGeom prst="rect">
            <a:avLst/>
          </a:prstGeom>
          <a:solidFill>
            <a:srgbClr val="DEFF00">
              <a:alpha val="2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7B3A87-27E6-3B4E-B9CC-F3DA25CAA40D}"/>
              </a:ext>
            </a:extLst>
          </p:cNvPr>
          <p:cNvSpPr/>
          <p:nvPr/>
        </p:nvSpPr>
        <p:spPr>
          <a:xfrm>
            <a:off x="6354360" y="1566306"/>
            <a:ext cx="1722839" cy="508968"/>
          </a:xfrm>
          <a:prstGeom prst="rect">
            <a:avLst/>
          </a:prstGeom>
          <a:solidFill>
            <a:srgbClr val="DEFF00">
              <a:alpha val="2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58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object 2"/>
          <p:cNvSpPr txBox="1"/>
          <p:nvPr/>
        </p:nvSpPr>
        <p:spPr>
          <a:xfrm>
            <a:off x="531136" y="409489"/>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Text is Unstructured and Noisy!</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194437-CA99-2D4E-BFFA-7628CBC8C147}"/>
              </a:ext>
            </a:extLst>
          </p:cNvPr>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3" name="Picture 2">
            <a:extLst>
              <a:ext uri="{FF2B5EF4-FFF2-40B4-BE49-F238E27FC236}">
                <a16:creationId xmlns:a16="http://schemas.microsoft.com/office/drawing/2014/main" id="{346B953F-7EB6-CC4A-97EB-0E341457D555}"/>
              </a:ext>
            </a:extLst>
          </p:cNvPr>
          <p:cNvPicPr>
            <a:picLocks noChangeAspect="1"/>
          </p:cNvPicPr>
          <p:nvPr/>
        </p:nvPicPr>
        <p:blipFill>
          <a:blip r:embed="rId3"/>
          <a:stretch>
            <a:fillRect/>
          </a:stretch>
        </p:blipFill>
        <p:spPr>
          <a:xfrm>
            <a:off x="1072727" y="1156265"/>
            <a:ext cx="10167257" cy="5172297"/>
          </a:xfrm>
          <a:prstGeom prst="rect">
            <a:avLst/>
          </a:prstGeom>
        </p:spPr>
      </p:pic>
    </p:spTree>
    <p:extLst>
      <p:ext uri="{BB962C8B-B14F-4D97-AF65-F5344CB8AC3E}">
        <p14:creationId xmlns:p14="http://schemas.microsoft.com/office/powerpoint/2010/main" val="258112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endParaRPr sz="4000" dirty="0"/>
          </a:p>
        </p:txBody>
      </p:sp>
      <p:sp>
        <p:nvSpPr>
          <p:cNvPr id="3" name="Slide Number Placeholder 2">
            <a:extLst>
              <a:ext uri="{FF2B5EF4-FFF2-40B4-BE49-F238E27FC236}">
                <a16:creationId xmlns:a16="http://schemas.microsoft.com/office/drawing/2014/main" id="{A929A604-C691-3F41-A4BC-C97BB687F7A9}"/>
              </a:ext>
            </a:extLst>
          </p:cNvPr>
          <p:cNvSpPr>
            <a:spLocks noGrp="1"/>
          </p:cNvSpPr>
          <p:nvPr>
            <p:ph type="sldNum" sz="quarter" idx="12"/>
          </p:nvPr>
        </p:nvSpPr>
        <p:spPr/>
        <p:txBody>
          <a:bodyPr/>
          <a:lstStyle/>
          <a:p>
            <a:fld id="{4FAB73BC-B049-4115-A692-8D63A059BFB8}" type="slidenum">
              <a:rPr lang="en-US" smtClean="0"/>
              <a:t>20</a:t>
            </a:fld>
            <a:endParaRPr lang="en-US" dirty="0"/>
          </a:p>
        </p:txBody>
      </p:sp>
      <p:sp>
        <p:nvSpPr>
          <p:cNvPr id="2" name="Title 1">
            <a:extLst>
              <a:ext uri="{FF2B5EF4-FFF2-40B4-BE49-F238E27FC236}">
                <a16:creationId xmlns:a16="http://schemas.microsoft.com/office/drawing/2014/main" id="{A535FC3C-6E2B-CF47-A6EB-30B6F62C1D11}"/>
              </a:ext>
            </a:extLst>
          </p:cNvPr>
          <p:cNvSpPr>
            <a:spLocks noGrp="1"/>
          </p:cNvSpPr>
          <p:nvPr>
            <p:ph type="title" idx="4294967295"/>
          </p:nvPr>
        </p:nvSpPr>
        <p:spPr>
          <a:xfrm>
            <a:off x="410423" y="199972"/>
            <a:ext cx="10058400" cy="868363"/>
          </a:xfrm>
        </p:spPr>
        <p:txBody>
          <a:bodyPr>
            <a:normAutofit/>
          </a:bodyPr>
          <a:lstStyle/>
          <a:p>
            <a:r>
              <a:rPr lang="en-US" sz="4000" dirty="0">
                <a:latin typeface="Arial" panose="020B0604020202020204" pitchFamily="34" charset="0"/>
                <a:cs typeface="Arial" panose="020B0604020202020204" pitchFamily="34" charset="0"/>
              </a:rPr>
              <a:t>Tokenization is domain specific</a:t>
            </a:r>
          </a:p>
        </p:txBody>
      </p:sp>
      <p:sp>
        <p:nvSpPr>
          <p:cNvPr id="6" name="Rectangle 5">
            <a:extLst>
              <a:ext uri="{FF2B5EF4-FFF2-40B4-BE49-F238E27FC236}">
                <a16:creationId xmlns:a16="http://schemas.microsoft.com/office/drawing/2014/main" id="{C1C3819E-E18E-E147-ADCE-9CB1C3186BE0}"/>
              </a:ext>
            </a:extLst>
          </p:cNvPr>
          <p:cNvSpPr/>
          <p:nvPr/>
        </p:nvSpPr>
        <p:spPr>
          <a:xfrm>
            <a:off x="743939" y="1463901"/>
            <a:ext cx="10611245" cy="35237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95E0634-DB6C-DF47-8FC0-D1AD660DCCFC}"/>
              </a:ext>
            </a:extLst>
          </p:cNvPr>
          <p:cNvSpPr/>
          <p:nvPr/>
        </p:nvSpPr>
        <p:spPr>
          <a:xfrm>
            <a:off x="1496291" y="1878215"/>
            <a:ext cx="9134059" cy="1200329"/>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Mutants in Toll </a:t>
            </a:r>
            <a:r>
              <a:rPr lang="en-SG" sz="2400" dirty="0" err="1">
                <a:latin typeface="Arial" panose="020B0604020202020204" pitchFamily="34" charset="0"/>
                <a:cs typeface="Arial" panose="020B0604020202020204" pitchFamily="34" charset="0"/>
              </a:rPr>
              <a:t>signaling</a:t>
            </a:r>
            <a:r>
              <a:rPr lang="en-SG" sz="2400" dirty="0">
                <a:latin typeface="Arial" panose="020B0604020202020204" pitchFamily="34" charset="0"/>
                <a:cs typeface="Arial" panose="020B0604020202020204" pitchFamily="34" charset="0"/>
              </a:rPr>
              <a:t> pathway were obtained from </a:t>
            </a:r>
            <a:r>
              <a:rPr lang="en-SG" sz="2400" dirty="0" err="1">
                <a:latin typeface="Arial" panose="020B0604020202020204" pitchFamily="34" charset="0"/>
                <a:cs typeface="Arial" panose="020B0604020202020204" pitchFamily="34" charset="0"/>
              </a:rPr>
              <a:t>Dr.</a:t>
            </a:r>
            <a:r>
              <a:rPr lang="en-SG" sz="2400" dirty="0">
                <a:latin typeface="Arial" panose="020B0604020202020204" pitchFamily="34" charset="0"/>
                <a:cs typeface="Arial" panose="020B0604020202020204" pitchFamily="34" charset="0"/>
              </a:rPr>
              <a:t> S. Govind: cactE8, </a:t>
            </a:r>
            <a:r>
              <a:rPr lang="en-SG" sz="2400" dirty="0" err="1">
                <a:latin typeface="Arial" panose="020B0604020202020204" pitchFamily="34" charset="0"/>
                <a:cs typeface="Arial" panose="020B0604020202020204" pitchFamily="34" charset="0"/>
              </a:rPr>
              <a:t>cactIIIG</a:t>
            </a:r>
            <a:r>
              <a:rPr lang="en-SG" sz="2400" dirty="0">
                <a:latin typeface="Arial" panose="020B0604020202020204" pitchFamily="34" charset="0"/>
                <a:cs typeface="Arial" panose="020B0604020202020204" pitchFamily="34" charset="0"/>
              </a:rPr>
              <a:t>, and cactD13 mutations in the </a:t>
            </a:r>
            <a:r>
              <a:rPr lang="en-SG" sz="2400" dirty="0" err="1">
                <a:latin typeface="Arial" panose="020B0604020202020204" pitchFamily="34" charset="0"/>
                <a:cs typeface="Arial" panose="020B0604020202020204" pitchFamily="34" charset="0"/>
              </a:rPr>
              <a:t>cact</a:t>
            </a:r>
            <a:r>
              <a:rPr lang="en-SG" sz="2400" dirty="0">
                <a:latin typeface="Arial" panose="020B0604020202020204" pitchFamily="34" charset="0"/>
                <a:cs typeface="Arial" panose="020B0604020202020204" pitchFamily="34" charset="0"/>
              </a:rPr>
              <a:t> gene on Chromosome II.</a:t>
            </a:r>
            <a:endParaRPr lang="en-US" sz="24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1450DCA-066B-0D4E-ACF8-B5C21C7B3D9D}"/>
              </a:ext>
            </a:extLst>
          </p:cNvPr>
          <p:cNvSpPr/>
          <p:nvPr/>
        </p:nvSpPr>
        <p:spPr>
          <a:xfrm>
            <a:off x="1542665" y="3306664"/>
            <a:ext cx="8715240" cy="830997"/>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The maximal effect is observed at the IL-10 concentration of 20 U/ml.</a:t>
            </a:r>
            <a:endParaRPr lang="en-US" sz="2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995045C-F0AE-4D46-985C-BD46F8901BF3}"/>
              </a:ext>
            </a:extLst>
          </p:cNvPr>
          <p:cNvSpPr/>
          <p:nvPr/>
        </p:nvSpPr>
        <p:spPr>
          <a:xfrm>
            <a:off x="1781695" y="6057598"/>
            <a:ext cx="8118763" cy="261610"/>
          </a:xfrm>
          <a:prstGeom prst="rect">
            <a:avLst/>
          </a:prstGeom>
        </p:spPr>
        <p:txBody>
          <a:bodyPr wrap="square">
            <a:spAutoFit/>
          </a:bodyPr>
          <a:lstStyle/>
          <a:p>
            <a:r>
              <a:rPr lang="en-SG" sz="1100" dirty="0">
                <a:hlinkClick r:id="rId3"/>
              </a:rPr>
              <a:t>Source: </a:t>
            </a:r>
            <a:r>
              <a:rPr lang="en-SG" sz="1100" dirty="0">
                <a:hlinkClick r:id="rId4"/>
              </a:rPr>
              <a:t>https://www.cs.cmu.edu/~ark/EMNLP-2015/proceedings/LOUHI/pdf/LOUHI05.pdf</a:t>
            </a:r>
            <a:endParaRPr lang="en-US" sz="1100" dirty="0"/>
          </a:p>
        </p:txBody>
      </p:sp>
    </p:spTree>
    <p:extLst>
      <p:ext uri="{BB962C8B-B14F-4D97-AF65-F5344CB8AC3E}">
        <p14:creationId xmlns:p14="http://schemas.microsoft.com/office/powerpoint/2010/main" val="189346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EB5F-34F7-A54A-9C45-A10B29C1081A}"/>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Exercise</a:t>
            </a:r>
          </a:p>
        </p:txBody>
      </p:sp>
      <p:sp>
        <p:nvSpPr>
          <p:cNvPr id="4" name="Text Placeholder 3">
            <a:extLst>
              <a:ext uri="{FF2B5EF4-FFF2-40B4-BE49-F238E27FC236}">
                <a16:creationId xmlns:a16="http://schemas.microsoft.com/office/drawing/2014/main" id="{23FFB26F-A16F-4346-845F-8B876BF96D5F}"/>
              </a:ext>
            </a:extLst>
          </p:cNvPr>
          <p:cNvSpPr>
            <a:spLocks noGrp="1"/>
          </p:cNvSpPr>
          <p:nvPr>
            <p:ph type="body" sz="half" idx="2"/>
          </p:nvPr>
        </p:nvSpPr>
        <p:spPr>
          <a:xfrm>
            <a:off x="457200" y="2884517"/>
            <a:ext cx="3710035" cy="3379124"/>
          </a:xfrm>
        </p:spPr>
        <p:txBody>
          <a:bodyPr/>
          <a:lstStyle/>
          <a:p>
            <a:endParaRPr lang="en-US" dirty="0"/>
          </a:p>
          <a:p>
            <a:r>
              <a:rPr lang="en-US" sz="2000" dirty="0">
                <a:latin typeface="Arial" panose="020B0604020202020204" pitchFamily="34" charset="0"/>
                <a:cs typeface="Arial" panose="020B0604020202020204" pitchFamily="34" charset="0"/>
              </a:rPr>
              <a:t>Tokenization</a:t>
            </a:r>
          </a:p>
        </p:txBody>
      </p:sp>
      <p:sp>
        <p:nvSpPr>
          <p:cNvPr id="3" name="Rectangle 2">
            <a:extLst>
              <a:ext uri="{FF2B5EF4-FFF2-40B4-BE49-F238E27FC236}">
                <a16:creationId xmlns:a16="http://schemas.microsoft.com/office/drawing/2014/main" id="{5E0833B3-B728-5C4B-89D3-B67CEE4117FB}"/>
              </a:ext>
            </a:extLst>
          </p:cNvPr>
          <p:cNvSpPr/>
          <p:nvPr/>
        </p:nvSpPr>
        <p:spPr>
          <a:xfrm>
            <a:off x="4706103" y="1368027"/>
            <a:ext cx="6337056" cy="523220"/>
          </a:xfrm>
          <a:prstGeom prst="rect">
            <a:avLst/>
          </a:prstGeom>
        </p:spPr>
        <p:txBody>
          <a:bodyPr wrap="none">
            <a:spAutoFit/>
          </a:bodyPr>
          <a:lstStyle/>
          <a:p>
            <a:r>
              <a:rPr lang="en-US" sz="2800" dirty="0"/>
              <a:t>Refer to nltk-exercise-1-tokenization.ipynb</a:t>
            </a:r>
          </a:p>
        </p:txBody>
      </p:sp>
    </p:spTree>
    <p:extLst>
      <p:ext uri="{BB962C8B-B14F-4D97-AF65-F5344CB8AC3E}">
        <p14:creationId xmlns:p14="http://schemas.microsoft.com/office/powerpoint/2010/main" val="3367102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spc="0" dirty="0">
                <a:latin typeface="Arial" panose="020B0604020202020204" pitchFamily="34" charset="0"/>
                <a:cs typeface="Arial" panose="020B0604020202020204" pitchFamily="34" charset="0"/>
              </a:rPr>
              <a:t>Preprocessing </a:t>
            </a:r>
            <a:r>
              <a:rPr lang="en-US" sz="4000" spc="0" dirty="0">
                <a:latin typeface="Arial" panose="020B0604020202020204" pitchFamily="34" charset="0"/>
                <a:cs typeface="Arial" panose="020B0604020202020204" pitchFamily="34" charset="0"/>
              </a:rPr>
              <a:t>Checkpoint</a:t>
            </a:r>
            <a:endParaRPr sz="4000" spc="0" dirty="0">
              <a:latin typeface="Arial" panose="020B0604020202020204" pitchFamily="34" charset="0"/>
              <a:cs typeface="Arial" panose="020B0604020202020204" pitchFamily="34" charset="0"/>
            </a:endParaRPr>
          </a:p>
        </p:txBody>
      </p:sp>
      <p:sp>
        <p:nvSpPr>
          <p:cNvPr id="488" name="How Can We Use Word2Vec?"/>
          <p:cNvSpPr txBox="1"/>
          <p:nvPr/>
        </p:nvSpPr>
        <p:spPr>
          <a:xfrm>
            <a:off x="531137" y="1386602"/>
            <a:ext cx="9615753" cy="3708702"/>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Turn text into a meaningful format for analysis</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Tokenization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Clean the data</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Remove</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capital letters, punctuation,  stop words</a:t>
            </a:r>
          </a:p>
          <a:p>
            <a:pPr marL="687701" lvl="1" indent="-395101" defTabSz="609585">
              <a:spcBef>
                <a:spcPts val="1333"/>
              </a:spcBef>
              <a:buSzPct val="75000"/>
              <a:buFontTx/>
              <a:buChar char="•"/>
              <a:defRPr sz="1800">
                <a:solidFill>
                  <a:srgbClr val="535353"/>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Normalization - Stemming, Lemmatization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Chunking</a:t>
            </a:r>
            <a:r>
              <a:rPr lang="en-US" sz="2400" dirty="0">
                <a:solidFill>
                  <a:schemeClr val="tx1">
                    <a:lumMod val="95000"/>
                    <a:lumOff val="5000"/>
                  </a:schemeClr>
                </a:solidFill>
                <a:latin typeface="Arial" panose="020B0604020202020204" pitchFamily="34" charset="0"/>
                <a:cs typeface="Arial" panose="020B0604020202020204" pitchFamily="34" charset="0"/>
              </a:rPr>
              <a:t> - </a:t>
            </a:r>
            <a:r>
              <a:rPr sz="2400" dirty="0">
                <a:solidFill>
                  <a:schemeClr val="tx1">
                    <a:lumMod val="95000"/>
                    <a:lumOff val="5000"/>
                  </a:schemeClr>
                </a:solidFill>
                <a:latin typeface="Arial" panose="020B0604020202020204" pitchFamily="34" charset="0"/>
                <a:cs typeface="Arial" panose="020B0604020202020204" pitchFamily="34" charset="0"/>
              </a:rPr>
              <a:t>compound te</a:t>
            </a:r>
            <a:r>
              <a:rPr lang="en-US" sz="2400" dirty="0">
                <a:solidFill>
                  <a:schemeClr val="tx1">
                    <a:lumMod val="95000"/>
                    <a:lumOff val="5000"/>
                  </a:schemeClr>
                </a:solidFill>
                <a:latin typeface="Arial" panose="020B0604020202020204" pitchFamily="34" charset="0"/>
                <a:cs typeface="Arial" panose="020B0604020202020204" pitchFamily="34" charset="0"/>
              </a:rPr>
              <a:t>rms, multi-words phrases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Oval 1"/>
          <p:cNvSpPr/>
          <p:nvPr/>
        </p:nvSpPr>
        <p:spPr>
          <a:xfrm>
            <a:off x="635308" y="3396184"/>
            <a:ext cx="8755888" cy="692459"/>
          </a:xfrm>
          <a:prstGeom prst="ellipse">
            <a:avLst/>
          </a:prstGeom>
          <a:no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endParaRPr lang="en-US" sz="2400">
              <a:solidFill>
                <a:schemeClr val="tx1">
                  <a:lumMod val="95000"/>
                  <a:lumOff val="5000"/>
                </a:schemeClr>
              </a:solidFill>
              <a:latin typeface="Arial" panose="020B0604020202020204" pitchFamily="34" charset="0"/>
              <a:cs typeface="Arial" panose="020B0604020202020204" pitchFamily="34" charset="0"/>
              <a:sym typeface="Helvetica"/>
            </a:endParaRPr>
          </a:p>
        </p:txBody>
      </p:sp>
      <p:sp>
        <p:nvSpPr>
          <p:cNvPr id="3" name="Slide Number Placeholder 2">
            <a:extLst>
              <a:ext uri="{FF2B5EF4-FFF2-40B4-BE49-F238E27FC236}">
                <a16:creationId xmlns:a16="http://schemas.microsoft.com/office/drawing/2014/main" id="{2D078A5A-721E-114C-82D6-3BF3C3099061}"/>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315441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object 2"/>
          <p:cNvSpPr txBox="1"/>
          <p:nvPr/>
        </p:nvSpPr>
        <p:spPr>
          <a:xfrm>
            <a:off x="531136" y="116906"/>
            <a:ext cx="11250441" cy="12311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Preprocessing: </a:t>
            </a:r>
            <a:r>
              <a:rPr lang="en-SG" sz="4000" dirty="0">
                <a:solidFill>
                  <a:schemeClr val="tx1">
                    <a:lumMod val="95000"/>
                    <a:lumOff val="5000"/>
                  </a:schemeClr>
                </a:solidFill>
                <a:latin typeface="Arial" panose="020B0604020202020204" pitchFamily="34" charset="0"/>
                <a:cs typeface="Arial" panose="020B0604020202020204" pitchFamily="34" charset="0"/>
              </a:rPr>
              <a:t>Remove Punctuation and Upper case</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D4D2FA-7B47-9747-9207-B522D1EA2E56}"/>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5" name="How Can We Use Word2Vec?">
            <a:extLst>
              <a:ext uri="{FF2B5EF4-FFF2-40B4-BE49-F238E27FC236}">
                <a16:creationId xmlns:a16="http://schemas.microsoft.com/office/drawing/2014/main" id="{1BFBFE93-CC39-304E-97F1-055A620CCB25}"/>
              </a:ext>
            </a:extLst>
          </p:cNvPr>
          <p:cNvSpPr txBox="1"/>
          <p:nvPr/>
        </p:nvSpPr>
        <p:spPr>
          <a:xfrm>
            <a:off x="470779" y="1348012"/>
            <a:ext cx="11480131" cy="1231100"/>
          </a:xfrm>
          <a:prstGeom prst="rect">
            <a:avLst/>
          </a:prstGeom>
          <a:solidFill>
            <a:schemeClr val="bg1">
              <a:lumMod val="85000"/>
            </a:schemeClr>
          </a:solidFill>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r>
              <a:rPr lang="en-US" sz="2400" dirty="0">
                <a:solidFill>
                  <a:srgbClr val="002060"/>
                </a:solidFill>
                <a:latin typeface="Arial" panose="020B0604020202020204" pitchFamily="34" charset="0"/>
                <a:ea typeface="Avenir Heavy"/>
                <a:cs typeface="Arial" panose="020B0604020202020204" pitchFamily="34" charset="0"/>
                <a:sym typeface="Avenir Heavy"/>
              </a:rPr>
              <a:t>Open a bank account. The nearest DBS Bank is besides  the river bank. On your way there, you may wish to donate some blood  at the nearby blood bank. Will you be willing to donate? It is open from 9:00 </a:t>
            </a:r>
            <a:r>
              <a:rPr lang="en-US" sz="2400" dirty="0" err="1">
                <a:solidFill>
                  <a:srgbClr val="002060"/>
                </a:solidFill>
                <a:latin typeface="Arial" panose="020B0604020202020204" pitchFamily="34" charset="0"/>
                <a:ea typeface="Avenir Heavy"/>
                <a:cs typeface="Arial" panose="020B0604020202020204" pitchFamily="34" charset="0"/>
                <a:sym typeface="Avenir Heavy"/>
              </a:rPr>
              <a:t>a.m</a:t>
            </a:r>
            <a:r>
              <a:rPr lang="en-US" sz="2400" dirty="0">
                <a:solidFill>
                  <a:srgbClr val="002060"/>
                </a:solidFill>
                <a:latin typeface="Arial" panose="020B0604020202020204" pitchFamily="34" charset="0"/>
                <a:ea typeface="Avenir Heavy"/>
                <a:cs typeface="Arial" panose="020B0604020202020204" pitchFamily="34" charset="0"/>
                <a:sym typeface="Avenir Heavy"/>
              </a:rPr>
              <a:t> to 4:00 p.m.</a:t>
            </a:r>
          </a:p>
        </p:txBody>
      </p:sp>
      <p:sp>
        <p:nvSpPr>
          <p:cNvPr id="6" name="Down Arrow 5">
            <a:extLst>
              <a:ext uri="{FF2B5EF4-FFF2-40B4-BE49-F238E27FC236}">
                <a16:creationId xmlns:a16="http://schemas.microsoft.com/office/drawing/2014/main" id="{F0CA6362-ED6C-D940-BD06-3C7776E382CD}"/>
              </a:ext>
            </a:extLst>
          </p:cNvPr>
          <p:cNvSpPr/>
          <p:nvPr/>
        </p:nvSpPr>
        <p:spPr>
          <a:xfrm>
            <a:off x="5367867" y="2725355"/>
            <a:ext cx="1066799" cy="480048"/>
          </a:xfrm>
          <a:prstGeom prst="down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05E08B-CB84-684E-BA9F-B91800659341}"/>
              </a:ext>
            </a:extLst>
          </p:cNvPr>
          <p:cNvPicPr>
            <a:picLocks noChangeAspect="1"/>
          </p:cNvPicPr>
          <p:nvPr/>
        </p:nvPicPr>
        <p:blipFill>
          <a:blip r:embed="rId3"/>
          <a:stretch>
            <a:fillRect/>
          </a:stretch>
        </p:blipFill>
        <p:spPr>
          <a:xfrm>
            <a:off x="406400" y="3508716"/>
            <a:ext cx="11379200" cy="1397000"/>
          </a:xfrm>
          <a:prstGeom prst="rect">
            <a:avLst/>
          </a:prstGeom>
        </p:spPr>
      </p:pic>
      <p:sp>
        <p:nvSpPr>
          <p:cNvPr id="8" name="TextBox 7">
            <a:extLst>
              <a:ext uri="{FF2B5EF4-FFF2-40B4-BE49-F238E27FC236}">
                <a16:creationId xmlns:a16="http://schemas.microsoft.com/office/drawing/2014/main" id="{3FDD763C-E436-C14C-B613-111E55323237}"/>
              </a:ext>
            </a:extLst>
          </p:cNvPr>
          <p:cNvSpPr txBox="1"/>
          <p:nvPr/>
        </p:nvSpPr>
        <p:spPr>
          <a:xfrm>
            <a:off x="371081" y="5299484"/>
            <a:ext cx="11410496" cy="830997"/>
          </a:xfrm>
          <a:prstGeom prst="rect">
            <a:avLst/>
          </a:prstGeom>
          <a:noFill/>
        </p:spPr>
        <p:txBody>
          <a:bodyPr wrap="none" rtlCol="0">
            <a:spAutoFit/>
          </a:bodyPr>
          <a:lstStyle/>
          <a:p>
            <a:r>
              <a:rPr lang="en-SG" sz="2400" dirty="0">
                <a:solidFill>
                  <a:srgbClr val="002060"/>
                </a:solidFill>
                <a:latin typeface="Arial" panose="020B0604020202020204" pitchFamily="34" charset="0"/>
                <a:ea typeface="Avenir Heavy"/>
                <a:cs typeface="Arial" panose="020B0604020202020204" pitchFamily="34" charset="0"/>
                <a:sym typeface="Avenir Heavy"/>
              </a:rPr>
              <a:t>The end of sentence punctuations (e.g. full stop , question mark) may be irrelevant.</a:t>
            </a:r>
          </a:p>
          <a:p>
            <a:r>
              <a:rPr lang="en-SG" sz="2400" dirty="0">
                <a:solidFill>
                  <a:srgbClr val="002060"/>
                </a:solidFill>
                <a:latin typeface="Arial" panose="020B0604020202020204" pitchFamily="34" charset="0"/>
                <a:ea typeface="Avenir Heavy"/>
                <a:cs typeface="Arial" panose="020B0604020202020204" pitchFamily="34" charset="0"/>
                <a:sym typeface="Avenir Heavy"/>
              </a:rPr>
              <a:t>The tokens (Open, open) and (The, the) are the same words, with same meaning.</a:t>
            </a:r>
          </a:p>
        </p:txBody>
      </p:sp>
    </p:spTree>
    <p:extLst>
      <p:ext uri="{BB962C8B-B14F-4D97-AF65-F5344CB8AC3E}">
        <p14:creationId xmlns:p14="http://schemas.microsoft.com/office/powerpoint/2010/main" val="1157671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object 2"/>
          <p:cNvSpPr txBox="1"/>
          <p:nvPr/>
        </p:nvSpPr>
        <p:spPr>
          <a:xfrm>
            <a:off x="531136" y="233358"/>
            <a:ext cx="11660864"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dirty="0">
                <a:latin typeface="Arial" panose="020B0604020202020204" pitchFamily="34" charset="0"/>
                <a:cs typeface="Arial" panose="020B0604020202020204" pitchFamily="34" charset="0"/>
              </a:rPr>
              <a:t>Code: </a:t>
            </a:r>
            <a:r>
              <a:rPr lang="en-US" sz="3600" dirty="0">
                <a:latin typeface="Arial" panose="020B0604020202020204" pitchFamily="34" charset="0"/>
                <a:cs typeface="Arial" panose="020B0604020202020204" pitchFamily="34" charset="0"/>
              </a:rPr>
              <a:t>Remove </a:t>
            </a:r>
            <a:r>
              <a:rPr sz="3600" dirty="0">
                <a:latin typeface="Arial" panose="020B0604020202020204" pitchFamily="34" charset="0"/>
                <a:cs typeface="Arial" panose="020B0604020202020204" pitchFamily="34" charset="0"/>
              </a:rPr>
              <a:t>Punctuation</a:t>
            </a:r>
            <a:r>
              <a:rPr lang="en-US" sz="3600" dirty="0">
                <a:latin typeface="Arial" panose="020B0604020202020204" pitchFamily="34" charset="0"/>
                <a:cs typeface="Arial" panose="020B0604020202020204" pitchFamily="34" charset="0"/>
              </a:rPr>
              <a:t> and Change to Lower Case</a:t>
            </a:r>
            <a:endParaRPr sz="36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560589D-4A0A-C140-8006-E9725592F41A}"/>
              </a:ext>
            </a:extLst>
          </p:cNvPr>
          <p:cNvPicPr>
            <a:picLocks noChangeAspect="1"/>
          </p:cNvPicPr>
          <p:nvPr/>
        </p:nvPicPr>
        <p:blipFill>
          <a:blip r:embed="rId3"/>
          <a:stretch>
            <a:fillRect/>
          </a:stretch>
        </p:blipFill>
        <p:spPr>
          <a:xfrm>
            <a:off x="342900" y="1003300"/>
            <a:ext cx="11506200" cy="4851400"/>
          </a:xfrm>
          <a:prstGeom prst="rect">
            <a:avLst/>
          </a:prstGeom>
        </p:spPr>
      </p:pic>
      <p:sp>
        <p:nvSpPr>
          <p:cNvPr id="3" name="Rectangle 2">
            <a:extLst>
              <a:ext uri="{FF2B5EF4-FFF2-40B4-BE49-F238E27FC236}">
                <a16:creationId xmlns:a16="http://schemas.microsoft.com/office/drawing/2014/main" id="{7E9E6D55-70E7-1B43-A915-A28827297899}"/>
              </a:ext>
            </a:extLst>
          </p:cNvPr>
          <p:cNvSpPr/>
          <p:nvPr/>
        </p:nvSpPr>
        <p:spPr>
          <a:xfrm>
            <a:off x="6799718" y="6070644"/>
            <a:ext cx="5352491" cy="369332"/>
          </a:xfrm>
          <a:prstGeom prst="rect">
            <a:avLst/>
          </a:prstGeom>
        </p:spPr>
        <p:txBody>
          <a:bodyPr wrap="none">
            <a:spAutoFit/>
          </a:bodyPr>
          <a:lstStyle/>
          <a:p>
            <a:r>
              <a:rPr lang="en-US" dirty="0"/>
              <a:t>Refer  to  nltk-example-6-punctuation-lowercase.ipynb</a:t>
            </a:r>
          </a:p>
        </p:txBody>
      </p:sp>
    </p:spTree>
    <p:extLst>
      <p:ext uri="{BB962C8B-B14F-4D97-AF65-F5344CB8AC3E}">
        <p14:creationId xmlns:p14="http://schemas.microsoft.com/office/powerpoint/2010/main" val="373071084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10ED4E-D06F-A84C-965F-DC3628782302}"/>
              </a:ext>
            </a:extLst>
          </p:cNvPr>
          <p:cNvSpPr>
            <a:spLocks noGrp="1"/>
          </p:cNvSpPr>
          <p:nvPr>
            <p:ph type="sldNum" sz="quarter" idx="12"/>
          </p:nvPr>
        </p:nvSpPr>
        <p:spPr/>
        <p:txBody>
          <a:bodyPr/>
          <a:lstStyle/>
          <a:p>
            <a:fld id="{4FAB73BC-B049-4115-A692-8D63A059BFB8}" type="slidenum">
              <a:rPr lang="en-US" smtClean="0"/>
              <a:t>25</a:t>
            </a:fld>
            <a:endParaRPr lang="en-US" dirty="0"/>
          </a:p>
        </p:txBody>
      </p:sp>
      <p:sp>
        <p:nvSpPr>
          <p:cNvPr id="2" name="Title 1">
            <a:extLst>
              <a:ext uri="{FF2B5EF4-FFF2-40B4-BE49-F238E27FC236}">
                <a16:creationId xmlns:a16="http://schemas.microsoft.com/office/drawing/2014/main" id="{F849AA4C-1637-244F-9F45-DA2D6888EFBE}"/>
              </a:ext>
            </a:extLst>
          </p:cNvPr>
          <p:cNvSpPr>
            <a:spLocks noGrp="1"/>
          </p:cNvSpPr>
          <p:nvPr>
            <p:ph type="title" idx="4294967295"/>
          </p:nvPr>
        </p:nvSpPr>
        <p:spPr>
          <a:xfrm>
            <a:off x="337529" y="21771"/>
            <a:ext cx="10058400" cy="868363"/>
          </a:xfrm>
        </p:spPr>
        <p:txBody>
          <a:bodyPr>
            <a:normAutofit/>
          </a:bodyPr>
          <a:lstStyle/>
          <a:p>
            <a:r>
              <a:rPr lang="en-US" sz="4000" b="0" dirty="0">
                <a:latin typeface="Arial" panose="020B0604020202020204" pitchFamily="34" charset="0"/>
                <a:cs typeface="Arial" panose="020B0604020202020204" pitchFamily="34" charset="0"/>
              </a:rPr>
              <a:t>Stop Words</a:t>
            </a:r>
          </a:p>
        </p:txBody>
      </p:sp>
      <p:sp>
        <p:nvSpPr>
          <p:cNvPr id="4" name="Rectangle 3">
            <a:extLst>
              <a:ext uri="{FF2B5EF4-FFF2-40B4-BE49-F238E27FC236}">
                <a16:creationId xmlns:a16="http://schemas.microsoft.com/office/drawing/2014/main" id="{9925DBD7-4AD2-3F45-A878-5926A02296D5}"/>
              </a:ext>
            </a:extLst>
          </p:cNvPr>
          <p:cNvSpPr/>
          <p:nvPr/>
        </p:nvSpPr>
        <p:spPr>
          <a:xfrm>
            <a:off x="1066800" y="1094243"/>
            <a:ext cx="7378931" cy="1200329"/>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Stop words are hi-frequency common words in languages that carry much less substantial information about the meaning of some text</a:t>
            </a:r>
            <a:endParaRPr lang="en-SG" sz="2400" dirty="0">
              <a:solidFill>
                <a:srgbClr val="22222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20B7D08-CBCE-5841-8971-060816556154}"/>
              </a:ext>
            </a:extLst>
          </p:cNvPr>
          <p:cNvPicPr>
            <a:picLocks noChangeAspect="1"/>
          </p:cNvPicPr>
          <p:nvPr/>
        </p:nvPicPr>
        <p:blipFill>
          <a:blip r:embed="rId3"/>
          <a:stretch>
            <a:fillRect/>
          </a:stretch>
        </p:blipFill>
        <p:spPr>
          <a:xfrm>
            <a:off x="1089659" y="2520386"/>
            <a:ext cx="7225207" cy="3599040"/>
          </a:xfrm>
          <a:prstGeom prst="rect">
            <a:avLst/>
          </a:prstGeom>
        </p:spPr>
      </p:pic>
      <p:pic>
        <p:nvPicPr>
          <p:cNvPr id="6" name="Picture 5">
            <a:extLst>
              <a:ext uri="{FF2B5EF4-FFF2-40B4-BE49-F238E27FC236}">
                <a16:creationId xmlns:a16="http://schemas.microsoft.com/office/drawing/2014/main" id="{8B2A52D8-B60D-0A42-967D-2F12E9CB0469}"/>
              </a:ext>
            </a:extLst>
          </p:cNvPr>
          <p:cNvPicPr>
            <a:picLocks noChangeAspect="1"/>
          </p:cNvPicPr>
          <p:nvPr/>
        </p:nvPicPr>
        <p:blipFill>
          <a:blip r:embed="rId4"/>
          <a:stretch>
            <a:fillRect/>
          </a:stretch>
        </p:blipFill>
        <p:spPr>
          <a:xfrm>
            <a:off x="8935482" y="1130110"/>
            <a:ext cx="914400" cy="4800600"/>
          </a:xfrm>
          <a:prstGeom prst="rect">
            <a:avLst/>
          </a:prstGeom>
        </p:spPr>
      </p:pic>
      <p:pic>
        <p:nvPicPr>
          <p:cNvPr id="7" name="Picture 6">
            <a:extLst>
              <a:ext uri="{FF2B5EF4-FFF2-40B4-BE49-F238E27FC236}">
                <a16:creationId xmlns:a16="http://schemas.microsoft.com/office/drawing/2014/main" id="{557B98B7-841C-254C-9E3C-CD63F4C8B172}"/>
              </a:ext>
            </a:extLst>
          </p:cNvPr>
          <p:cNvPicPr>
            <a:picLocks noChangeAspect="1"/>
          </p:cNvPicPr>
          <p:nvPr/>
        </p:nvPicPr>
        <p:blipFill>
          <a:blip r:embed="rId5"/>
          <a:stretch>
            <a:fillRect/>
          </a:stretch>
        </p:blipFill>
        <p:spPr>
          <a:xfrm>
            <a:off x="10265300" y="1167835"/>
            <a:ext cx="1320800" cy="4800600"/>
          </a:xfrm>
          <a:prstGeom prst="rect">
            <a:avLst/>
          </a:prstGeom>
        </p:spPr>
      </p:pic>
      <p:sp>
        <p:nvSpPr>
          <p:cNvPr id="8" name="Rectangle 7">
            <a:extLst>
              <a:ext uri="{FF2B5EF4-FFF2-40B4-BE49-F238E27FC236}">
                <a16:creationId xmlns:a16="http://schemas.microsoft.com/office/drawing/2014/main" id="{802F304D-2609-6443-BD23-F27A8EB95DA4}"/>
              </a:ext>
            </a:extLst>
          </p:cNvPr>
          <p:cNvSpPr/>
          <p:nvPr/>
        </p:nvSpPr>
        <p:spPr>
          <a:xfrm>
            <a:off x="8884810" y="1044368"/>
            <a:ext cx="2345563" cy="5188076"/>
          </a:xfrm>
          <a:prstGeom prst="rect">
            <a:avLst/>
          </a:prstGeom>
          <a:noFill/>
          <a:ln w="28575">
            <a:solidFill>
              <a:srgbClr val="6FB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78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Example</a:t>
            </a:r>
            <a:r>
              <a:rPr sz="4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Text Without Stop Words</a:t>
            </a:r>
            <a:endParaRPr sz="4000" dirty="0">
              <a:latin typeface="Arial" panose="020B0604020202020204" pitchFamily="34" charset="0"/>
              <a:cs typeface="Arial" panose="020B0604020202020204" pitchFamily="34" charset="0"/>
            </a:endParaRPr>
          </a:p>
        </p:txBody>
      </p:sp>
      <p:sp>
        <p:nvSpPr>
          <p:cNvPr id="595" name="How Can We Use Word2Vec?"/>
          <p:cNvSpPr txBox="1"/>
          <p:nvPr/>
        </p:nvSpPr>
        <p:spPr>
          <a:xfrm>
            <a:off x="531136" y="1237849"/>
            <a:ext cx="11250441" cy="4870558"/>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The </a:t>
            </a:r>
            <a:r>
              <a:rPr lang="en-SG" sz="2400" dirty="0">
                <a:solidFill>
                  <a:schemeClr val="bg2">
                    <a:lumMod val="10000"/>
                  </a:schemeClr>
                </a:solidFill>
                <a:latin typeface="Arial" panose="020B0604020202020204" pitchFamily="34" charset="0"/>
                <a:cs typeface="Arial" panose="020B0604020202020204" pitchFamily="34" charset="0"/>
              </a:rPr>
              <a:t>History of Humanity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is</a:t>
            </a:r>
            <a:r>
              <a:rPr lang="en-SG" sz="2400" dirty="0">
                <a:solidFill>
                  <a:schemeClr val="bg2">
                    <a:lumMod val="10000"/>
                  </a:schemeClr>
                </a:solidFill>
                <a:latin typeface="Arial" panose="020B0604020202020204" pitchFamily="34" charset="0"/>
                <a:cs typeface="Arial" panose="020B0604020202020204" pitchFamily="34" charset="0"/>
              </a:rPr>
              <a:t> part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of</a:t>
            </a:r>
            <a:r>
              <a:rPr lang="en-SG" sz="2400" dirty="0">
                <a:solidFill>
                  <a:schemeClr val="bg2">
                    <a:lumMod val="10000"/>
                  </a:schemeClr>
                </a:solidFill>
                <a:latin typeface="Arial" panose="020B0604020202020204" pitchFamily="34" charset="0"/>
                <a:cs typeface="Arial" panose="020B0604020202020204" pitchFamily="34" charset="0"/>
              </a:rPr>
              <a:t> UNESCO’s General and Regional Histories Collection.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The </a:t>
            </a:r>
            <a:r>
              <a:rPr lang="en-SG" sz="2400" dirty="0">
                <a:solidFill>
                  <a:schemeClr val="bg2">
                    <a:lumMod val="10000"/>
                  </a:schemeClr>
                </a:solidFill>
                <a:latin typeface="Arial" panose="020B0604020202020204" pitchFamily="34" charset="0"/>
                <a:cs typeface="Arial" panose="020B0604020202020204" pitchFamily="34" charset="0"/>
              </a:rPr>
              <a:t>publication seeks to contribute</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 to </a:t>
            </a:r>
            <a:r>
              <a:rPr lang="en-SG" sz="2400" dirty="0">
                <a:solidFill>
                  <a:schemeClr val="bg2">
                    <a:lumMod val="10000"/>
                  </a:schemeClr>
                </a:solidFill>
                <a:latin typeface="Arial" panose="020B0604020202020204" pitchFamily="34" charset="0"/>
                <a:cs typeface="Arial" panose="020B0604020202020204" pitchFamily="34" charset="0"/>
              </a:rPr>
              <a:t>mutual understanding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and </a:t>
            </a:r>
            <a:r>
              <a:rPr lang="en-SG" sz="2400" dirty="0">
                <a:solidFill>
                  <a:schemeClr val="bg2">
                    <a:lumMod val="10000"/>
                  </a:schemeClr>
                </a:solidFill>
                <a:latin typeface="Arial" panose="020B0604020202020204" pitchFamily="34" charset="0"/>
                <a:cs typeface="Arial" panose="020B0604020202020204" pitchFamily="34" charset="0"/>
              </a:rPr>
              <a:t>dialogue between cultures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and </a:t>
            </a:r>
            <a:r>
              <a:rPr lang="en-SG" sz="2400" dirty="0">
                <a:solidFill>
                  <a:schemeClr val="bg2">
                    <a:lumMod val="10000"/>
                  </a:schemeClr>
                </a:solidFill>
                <a:latin typeface="Arial" panose="020B0604020202020204" pitchFamily="34" charset="0"/>
                <a:cs typeface="Arial" panose="020B0604020202020204" pitchFamily="34" charset="0"/>
              </a:rPr>
              <a:t>civilizations.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This</a:t>
            </a:r>
            <a:r>
              <a:rPr lang="en-SG" sz="2400" dirty="0">
                <a:solidFill>
                  <a:schemeClr val="bg2">
                    <a:lumMod val="10000"/>
                  </a:schemeClr>
                </a:solidFill>
                <a:latin typeface="Arial" panose="020B0604020202020204" pitchFamily="34" charset="0"/>
                <a:cs typeface="Arial" panose="020B0604020202020204" pitchFamily="34" charset="0"/>
              </a:rPr>
              <a:t> series seeks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to</a:t>
            </a:r>
            <a:r>
              <a:rPr lang="en-SG" sz="2400" dirty="0">
                <a:solidFill>
                  <a:schemeClr val="bg2">
                    <a:lumMod val="10000"/>
                  </a:schemeClr>
                </a:solidFill>
                <a:latin typeface="Arial" panose="020B0604020202020204" pitchFamily="34" charset="0"/>
                <a:cs typeface="Arial" panose="020B0604020202020204" pitchFamily="34" charset="0"/>
              </a:rPr>
              <a:t> illustrate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the </a:t>
            </a:r>
            <a:r>
              <a:rPr lang="en-SG" sz="2400" dirty="0">
                <a:solidFill>
                  <a:schemeClr val="bg2">
                    <a:lumMod val="10000"/>
                  </a:schemeClr>
                </a:solidFill>
                <a:latin typeface="Arial" panose="020B0604020202020204" pitchFamily="34" charset="0"/>
                <a:cs typeface="Arial" panose="020B0604020202020204" pitchFamily="34" charset="0"/>
              </a:rPr>
              <a:t>encounters between cultures across history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and</a:t>
            </a:r>
            <a:r>
              <a:rPr lang="en-SG" sz="2400" dirty="0">
                <a:solidFill>
                  <a:schemeClr val="bg2">
                    <a:lumMod val="10000"/>
                  </a:schemeClr>
                </a:solidFill>
                <a:latin typeface="Arial" panose="020B0604020202020204" pitchFamily="34" charset="0"/>
                <a:cs typeface="Arial" panose="020B0604020202020204" pitchFamily="34" charset="0"/>
              </a:rPr>
              <a:t> their respective contributions to the general progress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of </a:t>
            </a:r>
            <a:r>
              <a:rPr lang="en-SG" sz="2400" dirty="0">
                <a:solidFill>
                  <a:schemeClr val="bg2">
                    <a:lumMod val="10000"/>
                  </a:schemeClr>
                </a:solidFill>
                <a:latin typeface="Arial" panose="020B0604020202020204" pitchFamily="34" charset="0"/>
                <a:cs typeface="Arial" panose="020B0604020202020204" pitchFamily="34" charset="0"/>
              </a:rPr>
              <a:t>humankind.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This is </a:t>
            </a:r>
            <a:r>
              <a:rPr lang="en-SG" sz="2400" dirty="0">
                <a:solidFill>
                  <a:schemeClr val="bg2">
                    <a:lumMod val="10000"/>
                  </a:schemeClr>
                </a:solidFill>
                <a:latin typeface="Arial" panose="020B0604020202020204" pitchFamily="34" charset="0"/>
                <a:cs typeface="Arial" panose="020B0604020202020204" pitchFamily="34" charset="0"/>
              </a:rPr>
              <a:t>done through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the</a:t>
            </a:r>
            <a:r>
              <a:rPr lang="en-SG" sz="2400" dirty="0">
                <a:solidFill>
                  <a:schemeClr val="bg2">
                    <a:lumMod val="10000"/>
                  </a:schemeClr>
                </a:solidFill>
                <a:latin typeface="Arial" panose="020B0604020202020204" pitchFamily="34" charset="0"/>
                <a:cs typeface="Arial" panose="020B0604020202020204" pitchFamily="34" charset="0"/>
              </a:rPr>
              <a:t> promotion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of a </a:t>
            </a:r>
            <a:r>
              <a:rPr lang="en-SG" sz="2400" dirty="0">
                <a:solidFill>
                  <a:schemeClr val="bg2">
                    <a:lumMod val="10000"/>
                  </a:schemeClr>
                </a:solidFill>
                <a:latin typeface="Arial" panose="020B0604020202020204" pitchFamily="34" charset="0"/>
                <a:cs typeface="Arial" panose="020B0604020202020204" pitchFamily="34" charset="0"/>
              </a:rPr>
              <a:t>pluralist vision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of</a:t>
            </a:r>
            <a:r>
              <a:rPr lang="en-SG" sz="2400" dirty="0">
                <a:solidFill>
                  <a:schemeClr val="bg2">
                    <a:lumMod val="10000"/>
                  </a:schemeClr>
                </a:solidFill>
                <a:latin typeface="Arial" panose="020B0604020202020204" pitchFamily="34" charset="0"/>
                <a:cs typeface="Arial" panose="020B0604020202020204" pitchFamily="34" charset="0"/>
              </a:rPr>
              <a:t> history." </a:t>
            </a:r>
          </a:p>
          <a:p>
            <a:pPr defTabSz="609585">
              <a:spcBef>
                <a:spcPts val="1333"/>
              </a:spcBef>
              <a:defRPr sz="1800">
                <a:solidFill>
                  <a:schemeClr val="accent2"/>
                </a:solidFill>
                <a:latin typeface="Avenir Book"/>
                <a:ea typeface="Avenir Book"/>
                <a:cs typeface="Avenir Book"/>
                <a:sym typeface="Avenir Book"/>
              </a:defRPr>
            </a:pPr>
            <a:r>
              <a:rPr lang="en-SG" sz="2400" dirty="0">
                <a:solidFill>
                  <a:schemeClr val="bg2">
                    <a:lumMod val="10000"/>
                  </a:schemeClr>
                </a:solidFill>
                <a:latin typeface="Arial" panose="020B0604020202020204" pitchFamily="34" charset="0"/>
                <a:cs typeface="Arial" panose="020B0604020202020204" pitchFamily="34" charset="0"/>
              </a:rPr>
              <a:t>		</a:t>
            </a:r>
            <a:r>
              <a:rPr lang="en-SG" dirty="0">
                <a:solidFill>
                  <a:schemeClr val="bg2">
                    <a:lumMod val="10000"/>
                  </a:schemeClr>
                </a:solidFill>
                <a:latin typeface="Arial" panose="020B0604020202020204" pitchFamily="34" charset="0"/>
                <a:cs typeface="Arial" panose="020B0604020202020204" pitchFamily="34" charset="0"/>
              </a:rPr>
              <a:t>source: https://</a:t>
            </a:r>
            <a:r>
              <a:rPr lang="en-SG" dirty="0" err="1">
                <a:solidFill>
                  <a:schemeClr val="bg2">
                    <a:lumMod val="10000"/>
                  </a:schemeClr>
                </a:solidFill>
                <a:latin typeface="Arial" panose="020B0604020202020204" pitchFamily="34" charset="0"/>
                <a:cs typeface="Arial" panose="020B0604020202020204" pitchFamily="34" charset="0"/>
              </a:rPr>
              <a:t>en.wikipedia.org</a:t>
            </a:r>
            <a:r>
              <a:rPr lang="en-SG" dirty="0">
                <a:solidFill>
                  <a:schemeClr val="bg2">
                    <a:lumMod val="10000"/>
                  </a:schemeClr>
                </a:solidFill>
                <a:latin typeface="Arial" panose="020B0604020202020204" pitchFamily="34" charset="0"/>
                <a:cs typeface="Arial" panose="020B0604020202020204" pitchFamily="34" charset="0"/>
              </a:rPr>
              <a:t>/wiki/</a:t>
            </a:r>
            <a:r>
              <a:rPr lang="en-SG" dirty="0" err="1">
                <a:solidFill>
                  <a:schemeClr val="bg2">
                    <a:lumMod val="10000"/>
                  </a:schemeClr>
                </a:solidFill>
                <a:latin typeface="Arial" panose="020B0604020202020204" pitchFamily="34" charset="0"/>
                <a:cs typeface="Arial" panose="020B0604020202020204" pitchFamily="34" charset="0"/>
              </a:rPr>
              <a:t>History_of_Humanity</a:t>
            </a:r>
            <a:r>
              <a:rPr lang="en-SG" dirty="0">
                <a:solidFill>
                  <a:schemeClr val="bg2">
                    <a:lumMod val="10000"/>
                  </a:schemeClr>
                </a:solidFill>
                <a:latin typeface="Arial" panose="020B0604020202020204" pitchFamily="34" charset="0"/>
                <a:cs typeface="Arial" panose="020B0604020202020204" pitchFamily="34" charset="0"/>
              </a:rPr>
              <a:t> </a:t>
            </a:r>
            <a:br>
              <a:rPr sz="2400" dirty="0">
                <a:latin typeface="Avenir Heavy"/>
                <a:ea typeface="Avenir Heavy"/>
                <a:cs typeface="Avenir Heavy"/>
                <a:sym typeface="Avenir Heavy"/>
              </a:rPr>
            </a:br>
            <a:endParaRPr sz="2400" dirty="0">
              <a:latin typeface="Avenir Heavy"/>
              <a:ea typeface="Avenir Heavy"/>
              <a:cs typeface="Avenir Heavy"/>
              <a:sym typeface="Avenir Heavy"/>
            </a:endParaRPr>
          </a:p>
          <a:p>
            <a:pPr defTabSz="609585">
              <a:spcBef>
                <a:spcPts val="1333"/>
              </a:spcBef>
              <a:defRPr sz="1800">
                <a:solidFill>
                  <a:srgbClr val="000000"/>
                </a:solidFill>
                <a:latin typeface="Avenir Book"/>
                <a:ea typeface="Avenir Book"/>
                <a:cs typeface="Avenir Book"/>
                <a:sym typeface="Avenir Book"/>
              </a:defRPr>
            </a:pPr>
            <a:r>
              <a:rPr lang="en-US" sz="2800" b="1" dirty="0">
                <a:latin typeface="Arial" panose="020B0604020202020204" pitchFamily="34" charset="0"/>
                <a:cs typeface="Arial" panose="020B0604020202020204" pitchFamily="34" charset="0"/>
              </a:rPr>
              <a:t>Discussion: </a:t>
            </a:r>
          </a:p>
          <a:p>
            <a:pPr defTabSz="609585">
              <a:spcBef>
                <a:spcPts val="1333"/>
              </a:spcBef>
              <a:defRPr sz="1800">
                <a:solidFill>
                  <a:srgbClr val="000000"/>
                </a:solidFill>
                <a:latin typeface="Avenir Book"/>
                <a:ea typeface="Avenir Book"/>
                <a:cs typeface="Avenir Book"/>
                <a:sym typeface="Avenir Book"/>
              </a:defRPr>
            </a:pPr>
            <a:r>
              <a:rPr lang="en-SG" sz="2800" dirty="0">
                <a:latin typeface="Arial" panose="020B0604020202020204" pitchFamily="34" charset="0"/>
                <a:cs typeface="Arial" panose="020B0604020202020204" pitchFamily="34" charset="0"/>
              </a:rPr>
              <a:t>Will we lose meaning and context if some words are removed?</a:t>
            </a:r>
            <a:br>
              <a:rPr sz="2800" dirty="0">
                <a:latin typeface="Arial" panose="020B0604020202020204" pitchFamily="34" charset="0"/>
                <a:cs typeface="Arial" panose="020B0604020202020204" pitchFamily="34" charset="0"/>
              </a:rPr>
            </a:br>
            <a:endParaRPr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8C64222-A6BF-DB46-A3F8-DEB6244E6048}"/>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2292942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Example (full text)</a:t>
            </a:r>
            <a:endParaRPr sz="4000" dirty="0">
              <a:latin typeface="Arial" panose="020B0604020202020204" pitchFamily="34" charset="0"/>
              <a:cs typeface="Arial" panose="020B0604020202020204" pitchFamily="34" charset="0"/>
            </a:endParaRPr>
          </a:p>
        </p:txBody>
      </p:sp>
      <p:sp>
        <p:nvSpPr>
          <p:cNvPr id="595" name="How Can We Use Word2Vec?"/>
          <p:cNvSpPr txBox="1"/>
          <p:nvPr/>
        </p:nvSpPr>
        <p:spPr>
          <a:xfrm>
            <a:off x="531136" y="1237849"/>
            <a:ext cx="11250441" cy="4272959"/>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r>
              <a:rPr lang="en-SG" sz="2400" dirty="0">
                <a:solidFill>
                  <a:schemeClr val="bg2">
                    <a:lumMod val="10000"/>
                  </a:schemeClr>
                </a:solidFill>
                <a:latin typeface="Arial" panose="020B0604020202020204" pitchFamily="34" charset="0"/>
                <a:cs typeface="Arial" panose="020B0604020202020204" pitchFamily="34" charset="0"/>
              </a:rPr>
              <a:t>"The History of Humanity is part of UNESCO’s General and Regional Histories Collection. The publication seeks to contribute to mutual understanding and dialogue between cultures and civilizations. This series seeks to illustrate the encounters between cultures across history and their respective contributions to the general progress of humankind. This is done through the promotion of a pluralist vision of history."</a:t>
            </a:r>
          </a:p>
          <a:p>
            <a:pPr defTabSz="609585">
              <a:spcBef>
                <a:spcPts val="1333"/>
              </a:spcBef>
              <a:defRPr sz="1800">
                <a:solidFill>
                  <a:schemeClr val="accent2"/>
                </a:solidFill>
                <a:latin typeface="Avenir Book"/>
                <a:ea typeface="Avenir Book"/>
                <a:cs typeface="Avenir Book"/>
                <a:sym typeface="Avenir Book"/>
              </a:defRPr>
            </a:pPr>
            <a:r>
              <a:rPr lang="en-SG" sz="2400" dirty="0">
                <a:solidFill>
                  <a:schemeClr val="bg2">
                    <a:lumMod val="10000"/>
                  </a:schemeClr>
                </a:solidFill>
                <a:latin typeface="Arial" panose="020B0604020202020204" pitchFamily="34" charset="0"/>
                <a:cs typeface="Arial" panose="020B0604020202020204" pitchFamily="34" charset="0"/>
              </a:rPr>
              <a:t>		</a:t>
            </a:r>
            <a:r>
              <a:rPr lang="en-SG" dirty="0">
                <a:solidFill>
                  <a:schemeClr val="bg2">
                    <a:lumMod val="10000"/>
                  </a:schemeClr>
                </a:solidFill>
                <a:latin typeface="Arial" panose="020B0604020202020204" pitchFamily="34" charset="0"/>
                <a:cs typeface="Arial" panose="020B0604020202020204" pitchFamily="34" charset="0"/>
              </a:rPr>
              <a:t>source: https://</a:t>
            </a:r>
            <a:r>
              <a:rPr lang="en-SG" dirty="0" err="1">
                <a:solidFill>
                  <a:schemeClr val="bg2">
                    <a:lumMod val="10000"/>
                  </a:schemeClr>
                </a:solidFill>
                <a:latin typeface="Arial" panose="020B0604020202020204" pitchFamily="34" charset="0"/>
                <a:cs typeface="Arial" panose="020B0604020202020204" pitchFamily="34" charset="0"/>
              </a:rPr>
              <a:t>en.wikipedia.org</a:t>
            </a:r>
            <a:r>
              <a:rPr lang="en-SG" dirty="0">
                <a:solidFill>
                  <a:schemeClr val="bg2">
                    <a:lumMod val="10000"/>
                  </a:schemeClr>
                </a:solidFill>
                <a:latin typeface="Arial" panose="020B0604020202020204" pitchFamily="34" charset="0"/>
                <a:cs typeface="Arial" panose="020B0604020202020204" pitchFamily="34" charset="0"/>
              </a:rPr>
              <a:t>/wiki/</a:t>
            </a:r>
            <a:r>
              <a:rPr lang="en-SG" dirty="0" err="1">
                <a:solidFill>
                  <a:schemeClr val="bg2">
                    <a:lumMod val="10000"/>
                  </a:schemeClr>
                </a:solidFill>
                <a:latin typeface="Arial" panose="020B0604020202020204" pitchFamily="34" charset="0"/>
                <a:cs typeface="Arial" panose="020B0604020202020204" pitchFamily="34" charset="0"/>
              </a:rPr>
              <a:t>History_of_Humanity</a:t>
            </a:r>
            <a:r>
              <a:rPr lang="en-SG" dirty="0">
                <a:solidFill>
                  <a:schemeClr val="bg2">
                    <a:lumMod val="10000"/>
                  </a:schemeClr>
                </a:solidFill>
                <a:latin typeface="Arial" panose="020B0604020202020204" pitchFamily="34" charset="0"/>
                <a:cs typeface="Arial" panose="020B0604020202020204" pitchFamily="34" charset="0"/>
              </a:rPr>
              <a:t> </a:t>
            </a:r>
            <a:br>
              <a:rPr sz="2400" dirty="0">
                <a:latin typeface="Avenir Heavy"/>
                <a:ea typeface="Avenir Heavy"/>
                <a:cs typeface="Avenir Heavy"/>
                <a:sym typeface="Avenir Heavy"/>
              </a:rPr>
            </a:br>
            <a:endParaRPr sz="2400" dirty="0">
              <a:latin typeface="Avenir Heavy"/>
              <a:ea typeface="Avenir Heavy"/>
              <a:cs typeface="Avenir Heavy"/>
              <a:sym typeface="Avenir Heavy"/>
            </a:endParaRPr>
          </a:p>
          <a:p>
            <a:pPr defTabSz="609585">
              <a:spcBef>
                <a:spcPts val="1333"/>
              </a:spcBef>
              <a:defRPr sz="1800">
                <a:solidFill>
                  <a:srgbClr val="000000"/>
                </a:solidFill>
                <a:latin typeface="Avenir Book"/>
                <a:ea typeface="Avenir Book"/>
                <a:cs typeface="Avenir Book"/>
                <a:sym typeface="Avenir Book"/>
              </a:defRPr>
            </a:pPr>
            <a:br>
              <a:rPr sz="2800" dirty="0">
                <a:latin typeface="Arial" panose="020B0604020202020204" pitchFamily="34" charset="0"/>
                <a:cs typeface="Arial" panose="020B0604020202020204" pitchFamily="34" charset="0"/>
              </a:rPr>
            </a:br>
            <a:endParaRPr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8C64222-A6BF-DB46-A3F8-DEB6244E6048}"/>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2625197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Stop Words Corpus in NLTK</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8C64222-A6BF-DB46-A3F8-DEB6244E6048}"/>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
        <p:nvSpPr>
          <p:cNvPr id="3" name="TextBox 2">
            <a:extLst>
              <a:ext uri="{FF2B5EF4-FFF2-40B4-BE49-F238E27FC236}">
                <a16:creationId xmlns:a16="http://schemas.microsoft.com/office/drawing/2014/main" id="{1F78E802-70FF-AA45-8860-D22D75A75E8F}"/>
              </a:ext>
            </a:extLst>
          </p:cNvPr>
          <p:cNvSpPr txBox="1"/>
          <p:nvPr/>
        </p:nvSpPr>
        <p:spPr>
          <a:xfrm>
            <a:off x="660399" y="1320800"/>
            <a:ext cx="10126134" cy="267765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NLTK provides a corpus of stop words for the following languages:</a:t>
            </a:r>
          </a:p>
          <a:p>
            <a:endParaRPr lang="en-US" sz="2400" dirty="0">
              <a:latin typeface="Arial" panose="020B0604020202020204" pitchFamily="34" charset="0"/>
              <a:cs typeface="Arial" panose="020B0604020202020204" pitchFamily="34" charset="0"/>
            </a:endParaRPr>
          </a:p>
          <a:p>
            <a:r>
              <a:rPr lang="en-SG" sz="2400" i="1" dirty="0">
                <a:latin typeface="Arial" panose="020B0604020202020204" pitchFamily="34" charset="0"/>
                <a:cs typeface="Arial" panose="020B0604020202020204" pitchFamily="34" charset="0"/>
              </a:rPr>
              <a:t>Arabic, Azerbaijani, Danish, Dutch, English, Finnish</a:t>
            </a:r>
          </a:p>
          <a:p>
            <a:r>
              <a:rPr lang="en-SG" sz="2400" i="1" dirty="0">
                <a:latin typeface="Arial" panose="020B0604020202020204" pitchFamily="34" charset="0"/>
                <a:cs typeface="Arial" panose="020B0604020202020204" pitchFamily="34" charset="0"/>
              </a:rPr>
              <a:t>French, German, Greek, Hungarian, Indonesian, Italian </a:t>
            </a:r>
          </a:p>
          <a:p>
            <a:r>
              <a:rPr lang="en-SG" sz="2400" i="1" dirty="0">
                <a:latin typeface="Arial" panose="020B0604020202020204" pitchFamily="34" charset="0"/>
                <a:cs typeface="Arial" panose="020B0604020202020204" pitchFamily="34" charset="0"/>
              </a:rPr>
              <a:t>Kazakh, Nepali, Norwegian, Portuguese, Romanian</a:t>
            </a:r>
          </a:p>
          <a:p>
            <a:r>
              <a:rPr lang="en-SG" sz="2400" i="1" dirty="0">
                <a:latin typeface="Arial" panose="020B0604020202020204" pitchFamily="34" charset="0"/>
                <a:cs typeface="Arial" panose="020B0604020202020204" pitchFamily="34" charset="0"/>
              </a:rPr>
              <a:t>Russian, Slovene, Spanish, Swedish, Tajik</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195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English </a:t>
            </a:r>
            <a:r>
              <a:rPr sz="4000" dirty="0">
                <a:latin typeface="Arial" panose="020B0604020202020204" pitchFamily="34" charset="0"/>
                <a:cs typeface="Arial" panose="020B0604020202020204" pitchFamily="34" charset="0"/>
              </a:rPr>
              <a:t>Stop Words</a:t>
            </a:r>
          </a:p>
        </p:txBody>
      </p:sp>
      <p:sp>
        <p:nvSpPr>
          <p:cNvPr id="2" name="Slide Number Placeholder 1">
            <a:extLst>
              <a:ext uri="{FF2B5EF4-FFF2-40B4-BE49-F238E27FC236}">
                <a16:creationId xmlns:a16="http://schemas.microsoft.com/office/drawing/2014/main" id="{FFA8992E-4D28-F741-B2D2-854321631FFD}"/>
              </a:ext>
            </a:extLst>
          </p:cNvPr>
          <p:cNvSpPr>
            <a:spLocks noGrp="1"/>
          </p:cNvSpPr>
          <p:nvPr>
            <p:ph type="sldNum" sz="quarter" idx="2"/>
          </p:nvPr>
        </p:nvSpPr>
        <p:spPr/>
        <p:txBody>
          <a:bodyPr/>
          <a:lstStyle/>
          <a:p>
            <a:fld id="{4FAB73BC-B049-4115-A692-8D63A059BFB8}" type="slidenum">
              <a:rPr lang="en-US" smtClean="0"/>
              <a:pPr/>
              <a:t>29</a:t>
            </a:fld>
            <a:endParaRPr lang="en-US" dirty="0"/>
          </a:p>
        </p:txBody>
      </p:sp>
      <p:pic>
        <p:nvPicPr>
          <p:cNvPr id="6" name="Picture 5">
            <a:extLst>
              <a:ext uri="{FF2B5EF4-FFF2-40B4-BE49-F238E27FC236}">
                <a16:creationId xmlns:a16="http://schemas.microsoft.com/office/drawing/2014/main" id="{0AFF2D21-1BF2-DC4C-BB42-A11506CE633A}"/>
              </a:ext>
            </a:extLst>
          </p:cNvPr>
          <p:cNvPicPr>
            <a:picLocks noChangeAspect="1"/>
          </p:cNvPicPr>
          <p:nvPr/>
        </p:nvPicPr>
        <p:blipFill>
          <a:blip r:embed="rId3"/>
          <a:stretch>
            <a:fillRect/>
          </a:stretch>
        </p:blipFill>
        <p:spPr>
          <a:xfrm>
            <a:off x="338877" y="974244"/>
            <a:ext cx="11442700" cy="5664200"/>
          </a:xfrm>
          <a:prstGeom prst="rect">
            <a:avLst/>
          </a:prstGeom>
        </p:spPr>
      </p:pic>
      <p:sp>
        <p:nvSpPr>
          <p:cNvPr id="5" name="Rectangle 4">
            <a:extLst>
              <a:ext uri="{FF2B5EF4-FFF2-40B4-BE49-F238E27FC236}">
                <a16:creationId xmlns:a16="http://schemas.microsoft.com/office/drawing/2014/main" id="{28613A30-8F2B-3E45-B0E7-CC05410AB1C8}"/>
              </a:ext>
            </a:extLst>
          </p:cNvPr>
          <p:cNvSpPr/>
          <p:nvPr/>
        </p:nvSpPr>
        <p:spPr>
          <a:xfrm>
            <a:off x="2066902" y="6448510"/>
            <a:ext cx="6211572" cy="461665"/>
          </a:xfrm>
          <a:prstGeom prst="rect">
            <a:avLst/>
          </a:prstGeom>
        </p:spPr>
        <p:txBody>
          <a:bodyPr wrap="none">
            <a:spAutoFit/>
          </a:bodyPr>
          <a:lstStyle/>
          <a:p>
            <a:r>
              <a:rPr lang="en-US" sz="2400" dirty="0"/>
              <a:t>Refer to nltk-example-7-stopwords-corpus.ipynb</a:t>
            </a:r>
          </a:p>
        </p:txBody>
      </p:sp>
    </p:spTree>
    <p:extLst>
      <p:ext uri="{BB962C8B-B14F-4D97-AF65-F5344CB8AC3E}">
        <p14:creationId xmlns:p14="http://schemas.microsoft.com/office/powerpoint/2010/main" val="22244439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Software / Libraries</a:t>
            </a:r>
            <a:endParaRPr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603989-76BD-7546-B481-65E92F3B9578}"/>
              </a:ext>
            </a:extLst>
          </p:cNvPr>
          <p:cNvPicPr>
            <a:picLocks noChangeAspect="1"/>
          </p:cNvPicPr>
          <p:nvPr/>
        </p:nvPicPr>
        <p:blipFill>
          <a:blip r:embed="rId3"/>
          <a:stretch>
            <a:fillRect/>
          </a:stretch>
        </p:blipFill>
        <p:spPr>
          <a:xfrm>
            <a:off x="1026887" y="1590208"/>
            <a:ext cx="1554702" cy="1700001"/>
          </a:xfrm>
          <a:prstGeom prst="rect">
            <a:avLst/>
          </a:prstGeom>
        </p:spPr>
      </p:pic>
      <p:pic>
        <p:nvPicPr>
          <p:cNvPr id="6" name="Picture 5">
            <a:extLst>
              <a:ext uri="{FF2B5EF4-FFF2-40B4-BE49-F238E27FC236}">
                <a16:creationId xmlns:a16="http://schemas.microsoft.com/office/drawing/2014/main" id="{6140E59B-F01E-7840-B49D-E04CE561FA4E}"/>
              </a:ext>
            </a:extLst>
          </p:cNvPr>
          <p:cNvPicPr>
            <a:picLocks noChangeAspect="1"/>
          </p:cNvPicPr>
          <p:nvPr/>
        </p:nvPicPr>
        <p:blipFill>
          <a:blip r:embed="rId4"/>
          <a:stretch>
            <a:fillRect/>
          </a:stretch>
        </p:blipFill>
        <p:spPr>
          <a:xfrm>
            <a:off x="2020208" y="3724904"/>
            <a:ext cx="1968500" cy="1028700"/>
          </a:xfrm>
          <a:prstGeom prst="rect">
            <a:avLst/>
          </a:prstGeom>
        </p:spPr>
      </p:pic>
      <p:pic>
        <p:nvPicPr>
          <p:cNvPr id="7" name="Picture 6">
            <a:extLst>
              <a:ext uri="{FF2B5EF4-FFF2-40B4-BE49-F238E27FC236}">
                <a16:creationId xmlns:a16="http://schemas.microsoft.com/office/drawing/2014/main" id="{8F333FC2-FF63-204B-BF75-DBF9B45323F4}"/>
              </a:ext>
            </a:extLst>
          </p:cNvPr>
          <p:cNvPicPr>
            <a:picLocks noChangeAspect="1"/>
          </p:cNvPicPr>
          <p:nvPr/>
        </p:nvPicPr>
        <p:blipFill>
          <a:blip r:embed="rId5"/>
          <a:stretch>
            <a:fillRect/>
          </a:stretch>
        </p:blipFill>
        <p:spPr>
          <a:xfrm>
            <a:off x="3510643" y="1590208"/>
            <a:ext cx="2019300" cy="1003300"/>
          </a:xfrm>
          <a:prstGeom prst="rect">
            <a:avLst/>
          </a:prstGeom>
        </p:spPr>
      </p:pic>
      <p:pic>
        <p:nvPicPr>
          <p:cNvPr id="8" name="Picture 7">
            <a:extLst>
              <a:ext uri="{FF2B5EF4-FFF2-40B4-BE49-F238E27FC236}">
                <a16:creationId xmlns:a16="http://schemas.microsoft.com/office/drawing/2014/main" id="{349F7926-6521-FA42-BE22-22C710206FED}"/>
              </a:ext>
            </a:extLst>
          </p:cNvPr>
          <p:cNvPicPr>
            <a:picLocks noChangeAspect="1"/>
          </p:cNvPicPr>
          <p:nvPr/>
        </p:nvPicPr>
        <p:blipFill>
          <a:blip r:embed="rId6"/>
          <a:stretch>
            <a:fillRect/>
          </a:stretch>
        </p:blipFill>
        <p:spPr>
          <a:xfrm>
            <a:off x="6666596" y="1219102"/>
            <a:ext cx="1968500" cy="1028700"/>
          </a:xfrm>
          <a:prstGeom prst="rect">
            <a:avLst/>
          </a:prstGeom>
        </p:spPr>
      </p:pic>
      <p:pic>
        <p:nvPicPr>
          <p:cNvPr id="9" name="Picture 8">
            <a:extLst>
              <a:ext uri="{FF2B5EF4-FFF2-40B4-BE49-F238E27FC236}">
                <a16:creationId xmlns:a16="http://schemas.microsoft.com/office/drawing/2014/main" id="{6724346B-3CD5-3E45-B6DA-561F254595DA}"/>
              </a:ext>
            </a:extLst>
          </p:cNvPr>
          <p:cNvPicPr>
            <a:picLocks noChangeAspect="1"/>
          </p:cNvPicPr>
          <p:nvPr/>
        </p:nvPicPr>
        <p:blipFill>
          <a:blip r:embed="rId7"/>
          <a:stretch>
            <a:fillRect/>
          </a:stretch>
        </p:blipFill>
        <p:spPr>
          <a:xfrm>
            <a:off x="5124450" y="3021379"/>
            <a:ext cx="1943100" cy="1041400"/>
          </a:xfrm>
          <a:prstGeom prst="rect">
            <a:avLst/>
          </a:prstGeom>
        </p:spPr>
      </p:pic>
      <p:sp>
        <p:nvSpPr>
          <p:cNvPr id="10" name="TextBox 9">
            <a:extLst>
              <a:ext uri="{FF2B5EF4-FFF2-40B4-BE49-F238E27FC236}">
                <a16:creationId xmlns:a16="http://schemas.microsoft.com/office/drawing/2014/main" id="{F3FA29E7-FD4D-6342-8218-FB8324B9D86D}"/>
              </a:ext>
            </a:extLst>
          </p:cNvPr>
          <p:cNvSpPr txBox="1"/>
          <p:nvPr/>
        </p:nvSpPr>
        <p:spPr>
          <a:xfrm>
            <a:off x="531136" y="5862645"/>
            <a:ext cx="12192000" cy="307777"/>
          </a:xfrm>
          <a:prstGeom prst="rect">
            <a:avLst/>
          </a:prstGeom>
          <a:noFill/>
        </p:spPr>
        <p:txBody>
          <a:bodyPr wrap="square" rtlCol="0">
            <a:spAutoFit/>
          </a:bodyPr>
          <a:lstStyle/>
          <a:p>
            <a:r>
              <a:rPr lang="en-US" sz="1400" dirty="0"/>
              <a:t>See </a:t>
            </a:r>
            <a:r>
              <a:rPr lang="en-SG" sz="1400" dirty="0">
                <a:hlinkClick r:id="rId8"/>
              </a:rPr>
              <a:t>https://medium.com/activewizards-machine-learning-company/comparison-of-top-6-python-nlp-libraries-c4ce160237eb</a:t>
            </a:r>
            <a:endParaRPr lang="en-US" sz="1400" dirty="0"/>
          </a:p>
        </p:txBody>
      </p:sp>
      <p:pic>
        <p:nvPicPr>
          <p:cNvPr id="11" name="Picture 10">
            <a:extLst>
              <a:ext uri="{FF2B5EF4-FFF2-40B4-BE49-F238E27FC236}">
                <a16:creationId xmlns:a16="http://schemas.microsoft.com/office/drawing/2014/main" id="{A17B43BD-F6D9-9B46-8621-1DD1882DAE94}"/>
              </a:ext>
            </a:extLst>
          </p:cNvPr>
          <p:cNvPicPr>
            <a:picLocks noChangeAspect="1"/>
          </p:cNvPicPr>
          <p:nvPr/>
        </p:nvPicPr>
        <p:blipFill>
          <a:blip r:embed="rId9"/>
          <a:stretch>
            <a:fillRect/>
          </a:stretch>
        </p:blipFill>
        <p:spPr>
          <a:xfrm>
            <a:off x="8134804" y="2441861"/>
            <a:ext cx="3263900" cy="1028700"/>
          </a:xfrm>
          <a:prstGeom prst="rect">
            <a:avLst/>
          </a:prstGeom>
        </p:spPr>
      </p:pic>
      <p:pic>
        <p:nvPicPr>
          <p:cNvPr id="12" name="Picture 11">
            <a:extLst>
              <a:ext uri="{FF2B5EF4-FFF2-40B4-BE49-F238E27FC236}">
                <a16:creationId xmlns:a16="http://schemas.microsoft.com/office/drawing/2014/main" id="{FED84766-C0A5-7A4B-AD26-5671FC27133C}"/>
              </a:ext>
            </a:extLst>
          </p:cNvPr>
          <p:cNvPicPr>
            <a:picLocks noChangeAspect="1"/>
          </p:cNvPicPr>
          <p:nvPr/>
        </p:nvPicPr>
        <p:blipFill>
          <a:blip r:embed="rId10"/>
          <a:stretch>
            <a:fillRect/>
          </a:stretch>
        </p:blipFill>
        <p:spPr>
          <a:xfrm>
            <a:off x="8134804" y="3984718"/>
            <a:ext cx="2658836" cy="1083987"/>
          </a:xfrm>
          <a:prstGeom prst="rect">
            <a:avLst/>
          </a:prstGeom>
        </p:spPr>
      </p:pic>
    </p:spTree>
    <p:extLst>
      <p:ext uri="{BB962C8B-B14F-4D97-AF65-F5344CB8AC3E}">
        <p14:creationId xmlns:p14="http://schemas.microsoft.com/office/powerpoint/2010/main" val="2758109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C73991-99F5-4B46-AA7C-D0AB95C107D5}"/>
              </a:ext>
            </a:extLst>
          </p:cNvPr>
          <p:cNvPicPr>
            <a:picLocks noChangeAspect="1"/>
          </p:cNvPicPr>
          <p:nvPr/>
        </p:nvPicPr>
        <p:blipFill>
          <a:blip r:embed="rId3"/>
          <a:stretch>
            <a:fillRect/>
          </a:stretch>
        </p:blipFill>
        <p:spPr>
          <a:xfrm>
            <a:off x="330199" y="685977"/>
            <a:ext cx="11531600" cy="5880100"/>
          </a:xfrm>
          <a:prstGeom prst="rect">
            <a:avLst/>
          </a:prstGeom>
        </p:spPr>
      </p:pic>
      <p:sp>
        <p:nvSpPr>
          <p:cNvPr id="609" name="object 2"/>
          <p:cNvSpPr txBox="1"/>
          <p:nvPr/>
        </p:nvSpPr>
        <p:spPr>
          <a:xfrm>
            <a:off x="470779" y="98783"/>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Remove Stop Words</a:t>
            </a:r>
            <a:r>
              <a:rPr lang="en-US" sz="4000" dirty="0">
                <a:latin typeface="Arial" panose="020B0604020202020204" pitchFamily="34" charset="0"/>
                <a:cs typeface="Arial" panose="020B0604020202020204" pitchFamily="34" charset="0"/>
              </a:rPr>
              <a:t> from Text</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5205FA-2F37-F446-AD36-1C02ACE33AE7}"/>
              </a:ext>
            </a:extLst>
          </p:cNvPr>
          <p:cNvSpPr>
            <a:spLocks noGrp="1"/>
          </p:cNvSpPr>
          <p:nvPr>
            <p:ph type="sldNum" sz="quarter" idx="2"/>
          </p:nvPr>
        </p:nvSpPr>
        <p:spPr>
          <a:xfrm>
            <a:off x="9900458" y="7221784"/>
            <a:ext cx="1312025" cy="365125"/>
          </a:xfrm>
        </p:spPr>
        <p:txBody>
          <a:bodyPr/>
          <a:lstStyle/>
          <a:p>
            <a:fld id="{4FAB73BC-B049-4115-A692-8D63A059BFB8}" type="slidenum">
              <a:rPr lang="en-US" smtClean="0"/>
              <a:pPr/>
              <a:t>30</a:t>
            </a:fld>
            <a:endParaRPr lang="en-US" dirty="0"/>
          </a:p>
        </p:txBody>
      </p:sp>
      <p:sp>
        <p:nvSpPr>
          <p:cNvPr id="6" name="Rectangle 5">
            <a:extLst>
              <a:ext uri="{FF2B5EF4-FFF2-40B4-BE49-F238E27FC236}">
                <a16:creationId xmlns:a16="http://schemas.microsoft.com/office/drawing/2014/main" id="{959A798E-45AC-A54D-AE50-ADB5BA19933D}"/>
              </a:ext>
            </a:extLst>
          </p:cNvPr>
          <p:cNvSpPr/>
          <p:nvPr/>
        </p:nvSpPr>
        <p:spPr>
          <a:xfrm>
            <a:off x="5415214" y="6446157"/>
            <a:ext cx="4632102" cy="369332"/>
          </a:xfrm>
          <a:prstGeom prst="rect">
            <a:avLst/>
          </a:prstGeom>
        </p:spPr>
        <p:txBody>
          <a:bodyPr wrap="none">
            <a:spAutoFit/>
          </a:bodyPr>
          <a:lstStyle/>
          <a:p>
            <a:r>
              <a:rPr lang="en-US" dirty="0"/>
              <a:t>Refer to nltk-example-8-using-stopwords.ipynb</a:t>
            </a:r>
          </a:p>
        </p:txBody>
      </p:sp>
    </p:spTree>
    <p:extLst>
      <p:ext uri="{BB962C8B-B14F-4D97-AF65-F5344CB8AC3E}">
        <p14:creationId xmlns:p14="http://schemas.microsoft.com/office/powerpoint/2010/main" val="181942688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Danger: removing stop words may affect meaning</a:t>
            </a:r>
            <a:endParaRPr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8F1FC20-5063-D846-8D3D-22846A65E5D0}"/>
              </a:ext>
            </a:extLst>
          </p:cNvPr>
          <p:cNvPicPr>
            <a:picLocks noChangeAspect="1"/>
          </p:cNvPicPr>
          <p:nvPr/>
        </p:nvPicPr>
        <p:blipFill>
          <a:blip r:embed="rId3"/>
          <a:stretch>
            <a:fillRect/>
          </a:stretch>
        </p:blipFill>
        <p:spPr>
          <a:xfrm>
            <a:off x="698392" y="2019813"/>
            <a:ext cx="4910985" cy="3478614"/>
          </a:xfrm>
          <a:prstGeom prst="rect">
            <a:avLst/>
          </a:prstGeom>
        </p:spPr>
      </p:pic>
      <p:pic>
        <p:nvPicPr>
          <p:cNvPr id="6" name="Picture 5">
            <a:extLst>
              <a:ext uri="{FF2B5EF4-FFF2-40B4-BE49-F238E27FC236}">
                <a16:creationId xmlns:a16="http://schemas.microsoft.com/office/drawing/2014/main" id="{EEFB461F-BB6E-B84F-B1B1-23FFB0B5CF39}"/>
              </a:ext>
            </a:extLst>
          </p:cNvPr>
          <p:cNvPicPr>
            <a:picLocks noChangeAspect="1"/>
          </p:cNvPicPr>
          <p:nvPr/>
        </p:nvPicPr>
        <p:blipFill>
          <a:blip r:embed="rId4"/>
          <a:stretch>
            <a:fillRect/>
          </a:stretch>
        </p:blipFill>
        <p:spPr>
          <a:xfrm>
            <a:off x="6582622" y="1973033"/>
            <a:ext cx="4623539" cy="3673338"/>
          </a:xfrm>
          <a:prstGeom prst="rect">
            <a:avLst/>
          </a:prstGeom>
        </p:spPr>
      </p:pic>
      <p:sp>
        <p:nvSpPr>
          <p:cNvPr id="7" name="TextBox 6">
            <a:extLst>
              <a:ext uri="{FF2B5EF4-FFF2-40B4-BE49-F238E27FC236}">
                <a16:creationId xmlns:a16="http://schemas.microsoft.com/office/drawing/2014/main" id="{E832810A-64FD-E645-BF4E-6E3E51C77E80}"/>
              </a:ext>
            </a:extLst>
          </p:cNvPr>
          <p:cNvSpPr txBox="1"/>
          <p:nvPr/>
        </p:nvSpPr>
        <p:spPr>
          <a:xfrm>
            <a:off x="764616" y="6022425"/>
            <a:ext cx="6899068" cy="276999"/>
          </a:xfrm>
          <a:prstGeom prst="rect">
            <a:avLst/>
          </a:prstGeom>
          <a:noFill/>
        </p:spPr>
        <p:txBody>
          <a:bodyPr wrap="none" rtlCol="0">
            <a:spAutoFit/>
          </a:bodyPr>
          <a:lstStyle/>
          <a:p>
            <a:r>
              <a:rPr lang="en-US" sz="1200" dirty="0"/>
              <a:t>Example from: </a:t>
            </a:r>
            <a:r>
              <a:rPr lang="en-SG" sz="1200" dirty="0">
                <a:hlinkClick r:id="rId5"/>
              </a:rPr>
              <a:t>https://towardsdatascience.com/why-you-should-avoid-removing-stopwords-aa7a353d2a52</a:t>
            </a:r>
            <a:endParaRPr lang="en-US" sz="1200" dirty="0"/>
          </a:p>
        </p:txBody>
      </p:sp>
      <p:sp>
        <p:nvSpPr>
          <p:cNvPr id="8" name="Rectangle 7">
            <a:extLst>
              <a:ext uri="{FF2B5EF4-FFF2-40B4-BE49-F238E27FC236}">
                <a16:creationId xmlns:a16="http://schemas.microsoft.com/office/drawing/2014/main" id="{C7A8B609-5E61-A44C-AB48-B426972E7108}"/>
              </a:ext>
            </a:extLst>
          </p:cNvPr>
          <p:cNvSpPr/>
          <p:nvPr/>
        </p:nvSpPr>
        <p:spPr>
          <a:xfrm>
            <a:off x="698392" y="1137564"/>
            <a:ext cx="4910985" cy="646331"/>
          </a:xfrm>
          <a:prstGeom prst="rect">
            <a:avLst/>
          </a:prstGeom>
        </p:spPr>
        <p:txBody>
          <a:bodyPr wrap="square">
            <a:spAutoFit/>
          </a:bodyPr>
          <a:lstStyle/>
          <a:p>
            <a:r>
              <a:rPr lang="en-SG" b="1" dirty="0">
                <a:latin typeface="Avenir Book" panose="02000503020000020003" pitchFamily="2" charset="0"/>
              </a:rPr>
              <a:t>Text and labels for sentiment analysis of product reviews – before </a:t>
            </a:r>
            <a:r>
              <a:rPr lang="en-SG" b="1" dirty="0" err="1">
                <a:latin typeface="Avenir Book" panose="02000503020000020003" pitchFamily="2" charset="0"/>
              </a:rPr>
              <a:t>stopword</a:t>
            </a:r>
            <a:r>
              <a:rPr lang="en-SG" b="1" dirty="0">
                <a:latin typeface="Avenir Book" panose="02000503020000020003" pitchFamily="2" charset="0"/>
              </a:rPr>
              <a:t> removal</a:t>
            </a:r>
            <a:endParaRPr lang="en-US" b="1" dirty="0">
              <a:latin typeface="Avenir Book" panose="02000503020000020003" pitchFamily="2" charset="0"/>
            </a:endParaRPr>
          </a:p>
        </p:txBody>
      </p:sp>
      <p:sp>
        <p:nvSpPr>
          <p:cNvPr id="12" name="Rectangle 11">
            <a:extLst>
              <a:ext uri="{FF2B5EF4-FFF2-40B4-BE49-F238E27FC236}">
                <a16:creationId xmlns:a16="http://schemas.microsoft.com/office/drawing/2014/main" id="{07BB6044-C29F-FC40-BC36-1AB25BB1A565}"/>
              </a:ext>
            </a:extLst>
          </p:cNvPr>
          <p:cNvSpPr/>
          <p:nvPr/>
        </p:nvSpPr>
        <p:spPr>
          <a:xfrm>
            <a:off x="6438898" y="1131310"/>
            <a:ext cx="4910985" cy="646331"/>
          </a:xfrm>
          <a:prstGeom prst="rect">
            <a:avLst/>
          </a:prstGeom>
        </p:spPr>
        <p:txBody>
          <a:bodyPr wrap="square">
            <a:spAutoFit/>
          </a:bodyPr>
          <a:lstStyle/>
          <a:p>
            <a:r>
              <a:rPr lang="en-SG" b="1" dirty="0">
                <a:latin typeface="Avenir Book" panose="02000503020000020003" pitchFamily="2" charset="0"/>
              </a:rPr>
              <a:t>Text and labels for sentiment analysis of product reviews – after </a:t>
            </a:r>
            <a:r>
              <a:rPr lang="en-SG" b="1" dirty="0" err="1">
                <a:latin typeface="Avenir Book" panose="02000503020000020003" pitchFamily="2" charset="0"/>
              </a:rPr>
              <a:t>stopword</a:t>
            </a:r>
            <a:r>
              <a:rPr lang="en-SG" b="1" dirty="0">
                <a:latin typeface="Avenir Book" panose="02000503020000020003" pitchFamily="2" charset="0"/>
              </a:rPr>
              <a:t> removal</a:t>
            </a:r>
            <a:endParaRPr lang="en-US" b="1" dirty="0">
              <a:latin typeface="Avenir Book" panose="02000503020000020003" pitchFamily="2" charset="0"/>
            </a:endParaRPr>
          </a:p>
        </p:txBody>
      </p:sp>
    </p:spTree>
    <p:extLst>
      <p:ext uri="{BB962C8B-B14F-4D97-AF65-F5344CB8AC3E}">
        <p14:creationId xmlns:p14="http://schemas.microsoft.com/office/powerpoint/2010/main" val="275182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Remove "not" from the  Stop Words</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FA8992E-4D28-F741-B2D2-854321631FFD}"/>
              </a:ext>
            </a:extLst>
          </p:cNvPr>
          <p:cNvSpPr>
            <a:spLocks noGrp="1"/>
          </p:cNvSpPr>
          <p:nvPr>
            <p:ph type="sldNum" sz="quarter" idx="2"/>
          </p:nvPr>
        </p:nvSpPr>
        <p:spPr/>
        <p:txBody>
          <a:bodyPr/>
          <a:lstStyle/>
          <a:p>
            <a:fld id="{4FAB73BC-B049-4115-A692-8D63A059BFB8}" type="slidenum">
              <a:rPr lang="en-US" smtClean="0"/>
              <a:pPr/>
              <a:t>32</a:t>
            </a:fld>
            <a:endParaRPr lang="en-US" dirty="0"/>
          </a:p>
        </p:txBody>
      </p:sp>
      <p:sp>
        <p:nvSpPr>
          <p:cNvPr id="16" name="Rectangle 15">
            <a:extLst>
              <a:ext uri="{FF2B5EF4-FFF2-40B4-BE49-F238E27FC236}">
                <a16:creationId xmlns:a16="http://schemas.microsoft.com/office/drawing/2014/main" id="{21EA2B60-F30F-C543-821C-E1F096D9858D}"/>
              </a:ext>
            </a:extLst>
          </p:cNvPr>
          <p:cNvSpPr/>
          <p:nvPr/>
        </p:nvSpPr>
        <p:spPr>
          <a:xfrm>
            <a:off x="5309905" y="6079178"/>
            <a:ext cx="5902578" cy="646331"/>
          </a:xfrm>
          <a:prstGeom prst="rect">
            <a:avLst/>
          </a:prstGeom>
        </p:spPr>
        <p:txBody>
          <a:bodyPr wrap="none">
            <a:spAutoFit/>
          </a:bodyPr>
          <a:lstStyle/>
          <a:p>
            <a:r>
              <a:rPr lang="en-US" dirty="0"/>
              <a:t>Refer to nltk-example-9-using-stopwords-customisation.ipynb</a:t>
            </a:r>
          </a:p>
          <a:p>
            <a:r>
              <a:rPr lang="en-US" dirty="0"/>
              <a:t>Continue next page </a:t>
            </a:r>
            <a:r>
              <a:rPr lang="en-US" dirty="0">
                <a:sym typeface="Wingdings" pitchFamily="2" charset="2"/>
              </a:rPr>
              <a:t></a:t>
            </a:r>
            <a:endParaRPr lang="en-US" dirty="0"/>
          </a:p>
        </p:txBody>
      </p:sp>
      <p:pic>
        <p:nvPicPr>
          <p:cNvPr id="3" name="Picture 2">
            <a:extLst>
              <a:ext uri="{FF2B5EF4-FFF2-40B4-BE49-F238E27FC236}">
                <a16:creationId xmlns:a16="http://schemas.microsoft.com/office/drawing/2014/main" id="{20F6A5F6-BE65-1E49-83CE-6BACDBD8A286}"/>
              </a:ext>
            </a:extLst>
          </p:cNvPr>
          <p:cNvPicPr>
            <a:picLocks noChangeAspect="1"/>
          </p:cNvPicPr>
          <p:nvPr/>
        </p:nvPicPr>
        <p:blipFill>
          <a:blip r:embed="rId3"/>
          <a:stretch>
            <a:fillRect/>
          </a:stretch>
        </p:blipFill>
        <p:spPr>
          <a:xfrm>
            <a:off x="381000" y="1492250"/>
            <a:ext cx="11430000" cy="3873500"/>
          </a:xfrm>
          <a:prstGeom prst="rect">
            <a:avLst/>
          </a:prstGeom>
        </p:spPr>
      </p:pic>
    </p:spTree>
    <p:extLst>
      <p:ext uri="{BB962C8B-B14F-4D97-AF65-F5344CB8AC3E}">
        <p14:creationId xmlns:p14="http://schemas.microsoft.com/office/powerpoint/2010/main" val="188506547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Remove "not" from the  Stop Words</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FA8992E-4D28-F741-B2D2-854321631FFD}"/>
              </a:ext>
            </a:extLst>
          </p:cNvPr>
          <p:cNvSpPr>
            <a:spLocks noGrp="1"/>
          </p:cNvSpPr>
          <p:nvPr>
            <p:ph type="sldNum" sz="quarter" idx="2"/>
          </p:nvPr>
        </p:nvSpPr>
        <p:spPr/>
        <p:txBody>
          <a:bodyPr/>
          <a:lstStyle/>
          <a:p>
            <a:fld id="{4FAB73BC-B049-4115-A692-8D63A059BFB8}" type="slidenum">
              <a:rPr lang="en-US" smtClean="0"/>
              <a:pPr/>
              <a:t>33</a:t>
            </a:fld>
            <a:endParaRPr lang="en-US" dirty="0"/>
          </a:p>
        </p:txBody>
      </p:sp>
      <p:pic>
        <p:nvPicPr>
          <p:cNvPr id="3" name="Picture 2">
            <a:extLst>
              <a:ext uri="{FF2B5EF4-FFF2-40B4-BE49-F238E27FC236}">
                <a16:creationId xmlns:a16="http://schemas.microsoft.com/office/drawing/2014/main" id="{A12807E6-A220-8848-B214-9BDF87BF82B6}"/>
              </a:ext>
            </a:extLst>
          </p:cNvPr>
          <p:cNvPicPr>
            <a:picLocks noChangeAspect="1"/>
          </p:cNvPicPr>
          <p:nvPr/>
        </p:nvPicPr>
        <p:blipFill>
          <a:blip r:embed="rId3"/>
          <a:stretch>
            <a:fillRect/>
          </a:stretch>
        </p:blipFill>
        <p:spPr>
          <a:xfrm>
            <a:off x="323850" y="505885"/>
            <a:ext cx="11544300" cy="5676900"/>
          </a:xfrm>
          <a:prstGeom prst="rect">
            <a:avLst/>
          </a:prstGeom>
        </p:spPr>
      </p:pic>
    </p:spTree>
    <p:extLst>
      <p:ext uri="{BB962C8B-B14F-4D97-AF65-F5344CB8AC3E}">
        <p14:creationId xmlns:p14="http://schemas.microsoft.com/office/powerpoint/2010/main" val="277238078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spc="0" dirty="0">
                <a:latin typeface="Arial" panose="020B0604020202020204" pitchFamily="34" charset="0"/>
                <a:cs typeface="Arial" panose="020B0604020202020204" pitchFamily="34" charset="0"/>
              </a:rPr>
              <a:t>Preprocessing Techniques</a:t>
            </a:r>
          </a:p>
        </p:txBody>
      </p:sp>
      <p:sp>
        <p:nvSpPr>
          <p:cNvPr id="488" name="How Can We Use Word2Vec?"/>
          <p:cNvSpPr txBox="1"/>
          <p:nvPr/>
        </p:nvSpPr>
        <p:spPr>
          <a:xfrm>
            <a:off x="531137" y="1386602"/>
            <a:ext cx="9615753" cy="3708702"/>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Turn text into a meaningful format for analysis</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Tokenization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Clean the data</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Remove</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capital letters, punctuation</a:t>
            </a:r>
            <a:r>
              <a:rPr sz="2400">
                <a:solidFill>
                  <a:schemeClr val="tx1">
                    <a:lumMod val="95000"/>
                    <a:lumOff val="5000"/>
                  </a:schemeClr>
                </a:solidFill>
                <a:latin typeface="Arial" panose="020B0604020202020204" pitchFamily="34" charset="0"/>
                <a:cs typeface="Arial" panose="020B0604020202020204" pitchFamily="34" charset="0"/>
              </a:rPr>
              <a:t>, stop </a:t>
            </a:r>
            <a:r>
              <a:rPr sz="2400" dirty="0">
                <a:solidFill>
                  <a:schemeClr val="tx1">
                    <a:lumMod val="95000"/>
                    <a:lumOff val="5000"/>
                  </a:schemeClr>
                </a:solidFill>
                <a:latin typeface="Arial" panose="020B0604020202020204" pitchFamily="34" charset="0"/>
                <a:cs typeface="Arial" panose="020B0604020202020204" pitchFamily="34" charset="0"/>
              </a:rPr>
              <a:t>words</a:t>
            </a:r>
          </a:p>
          <a:p>
            <a:pPr marL="687701" lvl="1" indent="-395101" defTabSz="609585">
              <a:spcBef>
                <a:spcPts val="1333"/>
              </a:spcBef>
              <a:buSzPct val="75000"/>
              <a:buFontTx/>
              <a:buChar char="•"/>
              <a:defRPr sz="1800">
                <a:solidFill>
                  <a:srgbClr val="535353"/>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Normalization - Stemming, Lemmatization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Chunking</a:t>
            </a:r>
            <a:r>
              <a:rPr lang="en-US" sz="2400" dirty="0">
                <a:solidFill>
                  <a:schemeClr val="tx1">
                    <a:lumMod val="95000"/>
                    <a:lumOff val="5000"/>
                  </a:schemeClr>
                </a:solidFill>
                <a:latin typeface="Arial" panose="020B0604020202020204" pitchFamily="34" charset="0"/>
                <a:cs typeface="Arial" panose="020B0604020202020204" pitchFamily="34" charset="0"/>
              </a:rPr>
              <a:t> - </a:t>
            </a:r>
            <a:r>
              <a:rPr sz="2400" dirty="0">
                <a:solidFill>
                  <a:schemeClr val="tx1">
                    <a:lumMod val="95000"/>
                    <a:lumOff val="5000"/>
                  </a:schemeClr>
                </a:solidFill>
                <a:latin typeface="Arial" panose="020B0604020202020204" pitchFamily="34" charset="0"/>
                <a:cs typeface="Arial" panose="020B0604020202020204" pitchFamily="34" charset="0"/>
              </a:rPr>
              <a:t>compound te</a:t>
            </a:r>
            <a:r>
              <a:rPr lang="en-US" sz="2400" dirty="0">
                <a:solidFill>
                  <a:schemeClr val="tx1">
                    <a:lumMod val="95000"/>
                    <a:lumOff val="5000"/>
                  </a:schemeClr>
                </a:solidFill>
                <a:latin typeface="Arial" panose="020B0604020202020204" pitchFamily="34" charset="0"/>
                <a:cs typeface="Arial" panose="020B0604020202020204" pitchFamily="34" charset="0"/>
              </a:rPr>
              <a:t>rms, multi-words phrases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Oval 1"/>
          <p:cNvSpPr/>
          <p:nvPr/>
        </p:nvSpPr>
        <p:spPr>
          <a:xfrm>
            <a:off x="684835" y="3896360"/>
            <a:ext cx="8755888" cy="692459"/>
          </a:xfrm>
          <a:prstGeom prst="ellipse">
            <a:avLst/>
          </a:prstGeom>
          <a:no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endParaRPr lang="en-US" sz="2400">
              <a:solidFill>
                <a:schemeClr val="tx1">
                  <a:lumMod val="95000"/>
                  <a:lumOff val="5000"/>
                </a:schemeClr>
              </a:solidFill>
              <a:latin typeface="Arial" panose="020B0604020202020204" pitchFamily="34" charset="0"/>
              <a:cs typeface="Arial" panose="020B0604020202020204" pitchFamily="34" charset="0"/>
              <a:sym typeface="Helvetica"/>
            </a:endParaRPr>
          </a:p>
        </p:txBody>
      </p:sp>
      <p:sp>
        <p:nvSpPr>
          <p:cNvPr id="3" name="Slide Number Placeholder 2">
            <a:extLst>
              <a:ext uri="{FF2B5EF4-FFF2-40B4-BE49-F238E27FC236}">
                <a16:creationId xmlns:a16="http://schemas.microsoft.com/office/drawing/2014/main" id="{2D078A5A-721E-114C-82D6-3BF3C3099061}"/>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410836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Normalization – Key Idea</a:t>
            </a:r>
            <a:endParaRPr sz="40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98FA45A6-8282-7940-A789-F7725A69571B}"/>
              </a:ext>
            </a:extLst>
          </p:cNvPr>
          <p:cNvSpPr>
            <a:spLocks noGrp="1"/>
          </p:cNvSpPr>
          <p:nvPr>
            <p:ph type="sldNum" sz="quarter" idx="12"/>
          </p:nvPr>
        </p:nvSpPr>
        <p:spPr/>
        <p:txBody>
          <a:bodyPr/>
          <a:lstStyle/>
          <a:p>
            <a:fld id="{4FAB73BC-B049-4115-A692-8D63A059BFB8}" type="slidenum">
              <a:rPr lang="en-US" smtClean="0"/>
              <a:pPr/>
              <a:t>35</a:t>
            </a:fld>
            <a:endParaRPr lang="en-US" dirty="0"/>
          </a:p>
        </p:txBody>
      </p:sp>
      <p:pic>
        <p:nvPicPr>
          <p:cNvPr id="6" name="Picture 5">
            <a:extLst>
              <a:ext uri="{FF2B5EF4-FFF2-40B4-BE49-F238E27FC236}">
                <a16:creationId xmlns:a16="http://schemas.microsoft.com/office/drawing/2014/main" id="{D635E36E-8498-A746-8B02-5C4867022FD2}"/>
              </a:ext>
            </a:extLst>
          </p:cNvPr>
          <p:cNvPicPr>
            <a:picLocks noChangeAspect="1"/>
          </p:cNvPicPr>
          <p:nvPr/>
        </p:nvPicPr>
        <p:blipFill>
          <a:blip r:embed="rId3"/>
          <a:stretch>
            <a:fillRect/>
          </a:stretch>
        </p:blipFill>
        <p:spPr>
          <a:xfrm>
            <a:off x="1110343" y="2094500"/>
            <a:ext cx="3701143" cy="2297651"/>
          </a:xfrm>
          <a:prstGeom prst="rect">
            <a:avLst/>
          </a:prstGeom>
          <a:ln>
            <a:solidFill>
              <a:schemeClr val="tx2"/>
            </a:solidFill>
          </a:ln>
        </p:spPr>
      </p:pic>
      <p:pic>
        <p:nvPicPr>
          <p:cNvPr id="7" name="Picture 6">
            <a:extLst>
              <a:ext uri="{FF2B5EF4-FFF2-40B4-BE49-F238E27FC236}">
                <a16:creationId xmlns:a16="http://schemas.microsoft.com/office/drawing/2014/main" id="{34A620BF-915F-5B48-BE15-4EC74582D2FA}"/>
              </a:ext>
            </a:extLst>
          </p:cNvPr>
          <p:cNvPicPr>
            <a:picLocks noChangeAspect="1"/>
          </p:cNvPicPr>
          <p:nvPr/>
        </p:nvPicPr>
        <p:blipFill>
          <a:blip r:embed="rId4"/>
          <a:stretch>
            <a:fillRect/>
          </a:stretch>
        </p:blipFill>
        <p:spPr>
          <a:xfrm>
            <a:off x="5785559" y="2153062"/>
            <a:ext cx="4114899" cy="1275938"/>
          </a:xfrm>
          <a:prstGeom prst="rect">
            <a:avLst/>
          </a:prstGeom>
          <a:ln>
            <a:solidFill>
              <a:schemeClr val="tx2"/>
            </a:solidFill>
          </a:ln>
        </p:spPr>
      </p:pic>
      <p:pic>
        <p:nvPicPr>
          <p:cNvPr id="8" name="Picture 7">
            <a:extLst>
              <a:ext uri="{FF2B5EF4-FFF2-40B4-BE49-F238E27FC236}">
                <a16:creationId xmlns:a16="http://schemas.microsoft.com/office/drawing/2014/main" id="{D973074B-92EC-DE43-B4E6-F5F111230479}"/>
              </a:ext>
            </a:extLst>
          </p:cNvPr>
          <p:cNvPicPr>
            <a:picLocks noChangeAspect="1"/>
          </p:cNvPicPr>
          <p:nvPr/>
        </p:nvPicPr>
        <p:blipFill>
          <a:blip r:embed="rId5"/>
          <a:stretch>
            <a:fillRect/>
          </a:stretch>
        </p:blipFill>
        <p:spPr>
          <a:xfrm>
            <a:off x="1368262" y="5162949"/>
            <a:ext cx="8940800" cy="660400"/>
          </a:xfrm>
          <a:prstGeom prst="rect">
            <a:avLst/>
          </a:prstGeom>
          <a:ln>
            <a:solidFill>
              <a:schemeClr val="tx2"/>
            </a:solidFill>
          </a:ln>
        </p:spPr>
      </p:pic>
      <p:sp>
        <p:nvSpPr>
          <p:cNvPr id="9" name="Rectangle 8">
            <a:extLst>
              <a:ext uri="{FF2B5EF4-FFF2-40B4-BE49-F238E27FC236}">
                <a16:creationId xmlns:a16="http://schemas.microsoft.com/office/drawing/2014/main" id="{05444474-39B0-064C-9CC3-CB4511422E05}"/>
              </a:ext>
            </a:extLst>
          </p:cNvPr>
          <p:cNvSpPr/>
          <p:nvPr/>
        </p:nvSpPr>
        <p:spPr>
          <a:xfrm>
            <a:off x="840818" y="1212614"/>
            <a:ext cx="10768590" cy="1015663"/>
          </a:xfrm>
          <a:prstGeom prst="rect">
            <a:avLst/>
          </a:prstGeom>
        </p:spPr>
        <p:txBody>
          <a:bodyPr wrap="square">
            <a:spAutoFit/>
          </a:bodyPr>
          <a:lstStyle/>
          <a:p>
            <a:r>
              <a:rPr lang="en-SG" sz="2000" dirty="0">
                <a:solidFill>
                  <a:srgbClr val="3D4251"/>
                </a:solidFill>
                <a:latin typeface="Arial" panose="020B0604020202020204" pitchFamily="34" charset="0"/>
                <a:cs typeface="Arial" panose="020B0604020202020204" pitchFamily="34" charset="0"/>
              </a:rPr>
              <a:t>What we speak and write are made up of several words often derived from one another.</a:t>
            </a:r>
          </a:p>
          <a:p>
            <a:r>
              <a:rPr lang="en-SG" sz="2000" dirty="0">
                <a:solidFill>
                  <a:srgbClr val="3D4251"/>
                </a:solidFill>
                <a:latin typeface="Arial" panose="020B0604020202020204" pitchFamily="34" charset="0"/>
                <a:cs typeface="Arial" panose="020B0604020202020204" pitchFamily="34" charset="0"/>
              </a:rPr>
              <a:t>Some words are derived from root words.  </a:t>
            </a:r>
          </a:p>
          <a:p>
            <a:endParaRPr lang="en-US" sz="2000" dirty="0">
              <a:latin typeface="Avenir Light" panose="020B0402020203020204" pitchFamily="34" charset="77"/>
            </a:endParaRPr>
          </a:p>
        </p:txBody>
      </p:sp>
      <p:sp>
        <p:nvSpPr>
          <p:cNvPr id="10" name="Rectangle 9">
            <a:extLst>
              <a:ext uri="{FF2B5EF4-FFF2-40B4-BE49-F238E27FC236}">
                <a16:creationId xmlns:a16="http://schemas.microsoft.com/office/drawing/2014/main" id="{BE884B9A-430A-2842-A0E0-896C08158DA4}"/>
              </a:ext>
            </a:extLst>
          </p:cNvPr>
          <p:cNvSpPr/>
          <p:nvPr/>
        </p:nvSpPr>
        <p:spPr>
          <a:xfrm>
            <a:off x="1744013" y="5395371"/>
            <a:ext cx="7487073" cy="369332"/>
          </a:xfrm>
          <a:prstGeom prst="rect">
            <a:avLst/>
          </a:prstGeom>
        </p:spPr>
        <p:txBody>
          <a:bodyPr wrap="square">
            <a:spAutoFit/>
          </a:bodyPr>
          <a:lstStyle/>
          <a:p>
            <a:endParaRPr lang="en-US" dirty="0"/>
          </a:p>
        </p:txBody>
      </p:sp>
      <p:sp>
        <p:nvSpPr>
          <p:cNvPr id="11" name="Rectangle 10">
            <a:extLst>
              <a:ext uri="{FF2B5EF4-FFF2-40B4-BE49-F238E27FC236}">
                <a16:creationId xmlns:a16="http://schemas.microsoft.com/office/drawing/2014/main" id="{7B96DD32-12EC-5A4F-9703-2FF686FD3C9E}"/>
              </a:ext>
            </a:extLst>
          </p:cNvPr>
          <p:cNvSpPr/>
          <p:nvPr/>
        </p:nvSpPr>
        <p:spPr>
          <a:xfrm>
            <a:off x="1216527" y="6455578"/>
            <a:ext cx="9339943" cy="276999"/>
          </a:xfrm>
          <a:prstGeom prst="rect">
            <a:avLst/>
          </a:prstGeom>
        </p:spPr>
        <p:txBody>
          <a:bodyPr wrap="square">
            <a:spAutoFit/>
          </a:bodyPr>
          <a:lstStyle/>
          <a:p>
            <a:r>
              <a:rPr lang="en-US" sz="1200" dirty="0"/>
              <a:t>Example </a:t>
            </a:r>
            <a:r>
              <a:rPr lang="en-US" sz="1200" dirty="0" err="1"/>
              <a:t>fom</a:t>
            </a:r>
            <a:r>
              <a:rPr lang="en-US" sz="1200" dirty="0"/>
              <a:t>: https://</a:t>
            </a:r>
            <a:r>
              <a:rPr lang="en-US" sz="1200" dirty="0" err="1"/>
              <a:t>www.datacamp.com</a:t>
            </a:r>
            <a:r>
              <a:rPr lang="en-US" sz="1200" dirty="0"/>
              <a:t>/community/tutorials/stemming-lemmatization-python</a:t>
            </a:r>
          </a:p>
        </p:txBody>
      </p:sp>
      <p:sp>
        <p:nvSpPr>
          <p:cNvPr id="12" name="TextBox 11">
            <a:extLst>
              <a:ext uri="{FF2B5EF4-FFF2-40B4-BE49-F238E27FC236}">
                <a16:creationId xmlns:a16="http://schemas.microsoft.com/office/drawing/2014/main" id="{2EE4EDE7-B8AF-2A46-9376-8AB63119011F}"/>
              </a:ext>
            </a:extLst>
          </p:cNvPr>
          <p:cNvSpPr txBox="1"/>
          <p:nvPr/>
        </p:nvSpPr>
        <p:spPr>
          <a:xfrm>
            <a:off x="1368262" y="4704193"/>
            <a:ext cx="307968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Normalized sentence</a:t>
            </a:r>
          </a:p>
        </p:txBody>
      </p:sp>
      <p:sp>
        <p:nvSpPr>
          <p:cNvPr id="2" name="Rectangle 1">
            <a:extLst>
              <a:ext uri="{FF2B5EF4-FFF2-40B4-BE49-F238E27FC236}">
                <a16:creationId xmlns:a16="http://schemas.microsoft.com/office/drawing/2014/main" id="{817771EB-3522-4316-AA9D-1B64E2274CA4}"/>
              </a:ext>
            </a:extLst>
          </p:cNvPr>
          <p:cNvSpPr/>
          <p:nvPr/>
        </p:nvSpPr>
        <p:spPr>
          <a:xfrm>
            <a:off x="1368262" y="5922109"/>
            <a:ext cx="10413315" cy="369332"/>
          </a:xfrm>
          <a:prstGeom prst="rect">
            <a:avLst/>
          </a:prstGeom>
        </p:spPr>
        <p:txBody>
          <a:bodyPr wrap="square">
            <a:spAutoFit/>
          </a:bodyPr>
          <a:lstStyle/>
          <a:p>
            <a:r>
              <a:rPr lang="en-US" dirty="0"/>
              <a:t>If we can cut down the number of unique words, we can reduce the size of the words in the text.</a:t>
            </a:r>
          </a:p>
        </p:txBody>
      </p:sp>
    </p:spTree>
    <p:extLst>
      <p:ext uri="{BB962C8B-B14F-4D97-AF65-F5344CB8AC3E}">
        <p14:creationId xmlns:p14="http://schemas.microsoft.com/office/powerpoint/2010/main" val="4125147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5B6E28-7B2A-FE47-BF47-936802DBF0B5}"/>
              </a:ext>
            </a:extLst>
          </p:cNvPr>
          <p:cNvSpPr>
            <a:spLocks noGrp="1"/>
          </p:cNvSpPr>
          <p:nvPr>
            <p:ph type="sldNum" sz="quarter" idx="12"/>
          </p:nvPr>
        </p:nvSpPr>
        <p:spPr/>
        <p:txBody>
          <a:bodyPr/>
          <a:lstStyle/>
          <a:p>
            <a:fld id="{4FAB73BC-B049-4115-A692-8D63A059BFB8}" type="slidenum">
              <a:rPr lang="en-US" smtClean="0"/>
              <a:t>36</a:t>
            </a:fld>
            <a:endParaRPr lang="en-US" dirty="0"/>
          </a:p>
        </p:txBody>
      </p:sp>
      <p:sp>
        <p:nvSpPr>
          <p:cNvPr id="2" name="Title 1">
            <a:extLst>
              <a:ext uri="{FF2B5EF4-FFF2-40B4-BE49-F238E27FC236}">
                <a16:creationId xmlns:a16="http://schemas.microsoft.com/office/drawing/2014/main" id="{1BA64CFA-4B9F-624F-842D-ACBAE30D4E81}"/>
              </a:ext>
            </a:extLst>
          </p:cNvPr>
          <p:cNvSpPr>
            <a:spLocks noGrp="1"/>
          </p:cNvSpPr>
          <p:nvPr>
            <p:ph type="title" idx="4294967295"/>
          </p:nvPr>
        </p:nvSpPr>
        <p:spPr>
          <a:xfrm>
            <a:off x="783770" y="0"/>
            <a:ext cx="9274629" cy="868363"/>
          </a:xfrm>
        </p:spPr>
        <p:txBody>
          <a:bodyPr>
            <a:normAutofit/>
          </a:bodyPr>
          <a:lstStyle/>
          <a:p>
            <a:r>
              <a:rPr lang="en-US" sz="4000" dirty="0">
                <a:latin typeface="Arial" panose="020B0604020202020204" pitchFamily="34" charset="0"/>
                <a:cs typeface="Arial" panose="020B0604020202020204" pitchFamily="34" charset="0"/>
              </a:rPr>
              <a:t>Stemming</a:t>
            </a:r>
          </a:p>
        </p:txBody>
      </p:sp>
      <p:sp>
        <p:nvSpPr>
          <p:cNvPr id="4" name="Rectangle 3">
            <a:extLst>
              <a:ext uri="{FF2B5EF4-FFF2-40B4-BE49-F238E27FC236}">
                <a16:creationId xmlns:a16="http://schemas.microsoft.com/office/drawing/2014/main" id="{A3EA4333-E5E1-BD43-89D2-7A5A6EDA3736}"/>
              </a:ext>
            </a:extLst>
          </p:cNvPr>
          <p:cNvSpPr/>
          <p:nvPr/>
        </p:nvSpPr>
        <p:spPr>
          <a:xfrm>
            <a:off x="1023158" y="2993322"/>
            <a:ext cx="10586249" cy="3046988"/>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Stemming refers to a crude heuristic process that chops off the ends of words in the hope of achieving this goal correctly most of the time, and often includes the removal of derivational affixes.</a:t>
            </a:r>
          </a:p>
          <a:p>
            <a:endParaRPr lang="en-SG" sz="2400" dirty="0">
              <a:latin typeface="Arial" panose="020B0604020202020204" pitchFamily="34" charset="0"/>
              <a:ea typeface="Times New Roman" panose="02020603050405020304" pitchFamily="18" charset="0"/>
              <a:cs typeface="Arial" panose="020B0604020202020204" pitchFamily="34" charset="0"/>
            </a:endParaRPr>
          </a:p>
          <a:p>
            <a:r>
              <a:rPr lang="en-US" sz="2400" dirty="0">
                <a:latin typeface="Arial" panose="020B0604020202020204" pitchFamily="34" charset="0"/>
                <a:ea typeface="Times New Roman" panose="02020603050405020304" pitchFamily="18" charset="0"/>
                <a:cs typeface="Arial" panose="020B0604020202020204" pitchFamily="34" charset="0"/>
              </a:rPr>
              <a:t>Problem</a:t>
            </a:r>
            <a:endParaRPr lang="en-SG" sz="2400" dirty="0">
              <a:latin typeface="Arial" panose="020B0604020202020204" pitchFamily="34" charset="0"/>
              <a:ea typeface="Times New Roman" panose="02020603050405020304" pitchFamily="18" charset="0"/>
              <a:cs typeface="Arial" panose="020B0604020202020204" pitchFamily="34" charset="0"/>
            </a:endParaRPr>
          </a:p>
          <a:p>
            <a:r>
              <a:rPr lang="en-SG" sz="2400" dirty="0">
                <a:latin typeface="Arial" panose="020B0604020202020204" pitchFamily="34" charset="0"/>
                <a:ea typeface="Times New Roman" panose="02020603050405020304" pitchFamily="18" charset="0"/>
                <a:cs typeface="Arial" panose="020B0604020202020204" pitchFamily="34" charset="0"/>
              </a:rPr>
              <a:t>- Stemmed word does not have similar meaning to the original</a:t>
            </a:r>
          </a:p>
          <a:p>
            <a:r>
              <a:rPr lang="en-SG" sz="2400" dirty="0">
                <a:latin typeface="Arial" panose="020B0604020202020204" pitchFamily="34" charset="0"/>
                <a:ea typeface="Times New Roman" panose="02020603050405020304" pitchFamily="18" charset="0"/>
                <a:cs typeface="Arial" panose="020B0604020202020204" pitchFamily="34" charset="0"/>
              </a:rPr>
              <a:t>- Stemmed word may not be a proper word found in the dictionary</a:t>
            </a:r>
          </a:p>
          <a:p>
            <a:endParaRPr lang="en-SG" sz="2400" dirty="0">
              <a:latin typeface="Arial" panose="020B0604020202020204" pitchFamily="34" charset="0"/>
              <a:ea typeface="Times New Roman" panose="0202060305040502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C62A3625-79B8-324B-9B8F-5330734F65FD}"/>
              </a:ext>
            </a:extLst>
          </p:cNvPr>
          <p:cNvSpPr/>
          <p:nvPr/>
        </p:nvSpPr>
        <p:spPr>
          <a:xfrm>
            <a:off x="2743575" y="1060572"/>
            <a:ext cx="6192253" cy="1748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dirty="0">
                <a:solidFill>
                  <a:schemeClr val="bg2">
                    <a:lumMod val="10000"/>
                  </a:schemeClr>
                </a:solidFill>
                <a:latin typeface="Avenir Book" panose="02000503020000020003" pitchFamily="2" charset="0"/>
                <a:cs typeface="Arial" panose="020B0604020202020204" pitchFamily="34" charset="0"/>
              </a:rPr>
              <a:t>Caring </a:t>
            </a:r>
            <a:r>
              <a:rPr lang="en-SG" sz="2400" dirty="0">
                <a:solidFill>
                  <a:schemeClr val="bg2">
                    <a:lumMod val="10000"/>
                  </a:schemeClr>
                </a:solidFill>
                <a:latin typeface="Avenir Book" panose="02000503020000020003" pitchFamily="2" charset="0"/>
                <a:cs typeface="Arial" panose="020B0604020202020204" pitchFamily="34" charset="0"/>
                <a:sym typeface="Wingdings" pitchFamily="2" charset="2"/>
              </a:rPr>
              <a:t></a:t>
            </a:r>
            <a:r>
              <a:rPr lang="en-SG" sz="2400" dirty="0">
                <a:solidFill>
                  <a:schemeClr val="bg2">
                    <a:lumMod val="10000"/>
                  </a:schemeClr>
                </a:solidFill>
                <a:latin typeface="Avenir Book" panose="02000503020000020003" pitchFamily="2" charset="0"/>
                <a:cs typeface="Arial" panose="020B0604020202020204" pitchFamily="34" charset="0"/>
              </a:rPr>
              <a:t> Car (wrong meaning!)</a:t>
            </a:r>
          </a:p>
          <a:p>
            <a:r>
              <a:rPr lang="en-SG" sz="2400" dirty="0">
                <a:solidFill>
                  <a:schemeClr val="bg2">
                    <a:lumMod val="10000"/>
                  </a:schemeClr>
                </a:solidFill>
                <a:latin typeface="Avenir Book" panose="02000503020000020003" pitchFamily="2" charset="0"/>
                <a:cs typeface="Arial" panose="020B0604020202020204" pitchFamily="34" charset="0"/>
              </a:rPr>
              <a:t>Cars </a:t>
            </a:r>
            <a:r>
              <a:rPr lang="en-SG" sz="2400" dirty="0">
                <a:solidFill>
                  <a:schemeClr val="bg2">
                    <a:lumMod val="10000"/>
                  </a:schemeClr>
                </a:solidFill>
                <a:latin typeface="Avenir Book" panose="02000503020000020003" pitchFamily="2" charset="0"/>
                <a:cs typeface="Arial" panose="020B0604020202020204" pitchFamily="34" charset="0"/>
                <a:sym typeface="Wingdings" pitchFamily="2" charset="2"/>
              </a:rPr>
              <a:t></a:t>
            </a:r>
            <a:r>
              <a:rPr lang="en-SG" sz="2400" dirty="0">
                <a:solidFill>
                  <a:schemeClr val="bg2">
                    <a:lumMod val="10000"/>
                  </a:schemeClr>
                </a:solidFill>
                <a:latin typeface="Avenir Book" panose="02000503020000020003" pitchFamily="2" charset="0"/>
                <a:cs typeface="Arial" panose="020B0604020202020204" pitchFamily="34" charset="0"/>
              </a:rPr>
              <a:t> Car</a:t>
            </a:r>
          </a:p>
          <a:p>
            <a:r>
              <a:rPr lang="en-SG" sz="2400" dirty="0">
                <a:solidFill>
                  <a:schemeClr val="bg2">
                    <a:lumMod val="10000"/>
                  </a:schemeClr>
                </a:solidFill>
                <a:latin typeface="Avenir Book" panose="02000503020000020003" pitchFamily="2" charset="0"/>
                <a:cs typeface="Arial" panose="020B0604020202020204" pitchFamily="34" charset="0"/>
              </a:rPr>
              <a:t>Drawer </a:t>
            </a:r>
            <a:r>
              <a:rPr lang="en-SG" sz="2400" dirty="0">
                <a:solidFill>
                  <a:schemeClr val="bg2">
                    <a:lumMod val="10000"/>
                  </a:schemeClr>
                </a:solidFill>
                <a:latin typeface="Avenir Book" panose="02000503020000020003" pitchFamily="2" charset="0"/>
                <a:cs typeface="Arial" panose="020B0604020202020204" pitchFamily="34" charset="0"/>
                <a:sym typeface="Wingdings" pitchFamily="2" charset="2"/>
              </a:rPr>
              <a:t></a:t>
            </a:r>
            <a:r>
              <a:rPr lang="en-SG" sz="2400" dirty="0">
                <a:solidFill>
                  <a:schemeClr val="bg2">
                    <a:lumMod val="10000"/>
                  </a:schemeClr>
                </a:solidFill>
                <a:latin typeface="Avenir Book" panose="02000503020000020003" pitchFamily="2" charset="0"/>
                <a:cs typeface="Arial" panose="020B0604020202020204" pitchFamily="34" charset="0"/>
              </a:rPr>
              <a:t> Draw</a:t>
            </a:r>
          </a:p>
          <a:p>
            <a:r>
              <a:rPr lang="en-SG" sz="2400" dirty="0">
                <a:solidFill>
                  <a:schemeClr val="bg2">
                    <a:lumMod val="10000"/>
                  </a:schemeClr>
                </a:solidFill>
                <a:latin typeface="Avenir Book" panose="02000503020000020003" pitchFamily="2" charset="0"/>
                <a:cs typeface="Arial" panose="020B0604020202020204" pitchFamily="34" charset="0"/>
              </a:rPr>
              <a:t>Happily </a:t>
            </a:r>
            <a:r>
              <a:rPr lang="en-SG" sz="2400" dirty="0">
                <a:solidFill>
                  <a:schemeClr val="bg2">
                    <a:lumMod val="10000"/>
                  </a:schemeClr>
                </a:solidFill>
                <a:latin typeface="Avenir Book" panose="02000503020000020003" pitchFamily="2" charset="0"/>
                <a:cs typeface="Arial" panose="020B0604020202020204" pitchFamily="34" charset="0"/>
                <a:sym typeface="Wingdings" pitchFamily="2" charset="2"/>
              </a:rPr>
              <a:t></a:t>
            </a:r>
            <a:r>
              <a:rPr lang="en-SG" sz="2400" dirty="0">
                <a:solidFill>
                  <a:schemeClr val="bg2">
                    <a:lumMod val="10000"/>
                  </a:schemeClr>
                </a:solidFill>
                <a:latin typeface="Avenir Book" panose="02000503020000020003" pitchFamily="2" charset="0"/>
                <a:cs typeface="Arial" panose="020B0604020202020204" pitchFamily="34" charset="0"/>
              </a:rPr>
              <a:t> </a:t>
            </a:r>
            <a:r>
              <a:rPr lang="en-SG" sz="2400" dirty="0" err="1">
                <a:solidFill>
                  <a:schemeClr val="bg2">
                    <a:lumMod val="10000"/>
                  </a:schemeClr>
                </a:solidFill>
                <a:latin typeface="Avenir Book" panose="02000503020000020003" pitchFamily="2" charset="0"/>
                <a:cs typeface="Arial" panose="020B0604020202020204" pitchFamily="34" charset="0"/>
              </a:rPr>
              <a:t>Happi</a:t>
            </a:r>
            <a:r>
              <a:rPr lang="en-SG" sz="2400" dirty="0">
                <a:solidFill>
                  <a:schemeClr val="bg2">
                    <a:lumMod val="10000"/>
                  </a:schemeClr>
                </a:solidFill>
                <a:latin typeface="Avenir Book" panose="02000503020000020003" pitchFamily="2" charset="0"/>
                <a:cs typeface="Arial" panose="020B0604020202020204" pitchFamily="34" charset="0"/>
              </a:rPr>
              <a:t>  (misspelling!)</a:t>
            </a:r>
            <a:endParaRPr lang="en-US" sz="2400" dirty="0">
              <a:solidFill>
                <a:schemeClr val="bg2">
                  <a:lumMod val="10000"/>
                </a:schemeClr>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4090024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EA9AD9-E550-494B-8548-8B87269AA9B6}"/>
              </a:ext>
            </a:extLst>
          </p:cNvPr>
          <p:cNvSpPr>
            <a:spLocks noGrp="1"/>
          </p:cNvSpPr>
          <p:nvPr>
            <p:ph type="sldNum" sz="quarter" idx="12"/>
          </p:nvPr>
        </p:nvSpPr>
        <p:spPr/>
        <p:txBody>
          <a:bodyPr/>
          <a:lstStyle/>
          <a:p>
            <a:fld id="{4FAB73BC-B049-4115-A692-8D63A059BFB8}" type="slidenum">
              <a:rPr lang="en-US" smtClean="0"/>
              <a:t>37</a:t>
            </a:fld>
            <a:endParaRPr lang="en-US" dirty="0"/>
          </a:p>
        </p:txBody>
      </p:sp>
      <p:sp>
        <p:nvSpPr>
          <p:cNvPr id="2" name="Title 1">
            <a:extLst>
              <a:ext uri="{FF2B5EF4-FFF2-40B4-BE49-F238E27FC236}">
                <a16:creationId xmlns:a16="http://schemas.microsoft.com/office/drawing/2014/main" id="{C9B7A922-DC3A-D84F-8BD0-2D794EF0ADE1}"/>
              </a:ext>
            </a:extLst>
          </p:cNvPr>
          <p:cNvSpPr>
            <a:spLocks noGrp="1"/>
          </p:cNvSpPr>
          <p:nvPr>
            <p:ph type="title" idx="4294967295"/>
          </p:nvPr>
        </p:nvSpPr>
        <p:spPr>
          <a:xfrm>
            <a:off x="610474" y="0"/>
            <a:ext cx="9447925" cy="868363"/>
          </a:xfrm>
        </p:spPr>
        <p:txBody>
          <a:bodyPr>
            <a:normAutofit/>
          </a:bodyPr>
          <a:lstStyle/>
          <a:p>
            <a:r>
              <a:rPr lang="en-US" sz="4000" dirty="0">
                <a:latin typeface="Arial" panose="020B0604020202020204" pitchFamily="34" charset="0"/>
                <a:cs typeface="Arial" panose="020B0604020202020204" pitchFamily="34" charset="0"/>
              </a:rPr>
              <a:t>Lemmatization</a:t>
            </a:r>
          </a:p>
        </p:txBody>
      </p:sp>
      <p:sp>
        <p:nvSpPr>
          <p:cNvPr id="4" name="Rectangle 3">
            <a:extLst>
              <a:ext uri="{FF2B5EF4-FFF2-40B4-BE49-F238E27FC236}">
                <a16:creationId xmlns:a16="http://schemas.microsoft.com/office/drawing/2014/main" id="{3A8DDBAF-4A66-1046-AFDB-C0521A984FA5}"/>
              </a:ext>
            </a:extLst>
          </p:cNvPr>
          <p:cNvSpPr/>
          <p:nvPr/>
        </p:nvSpPr>
        <p:spPr>
          <a:xfrm>
            <a:off x="873761" y="3268360"/>
            <a:ext cx="10338722" cy="1938992"/>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Lemmatization uses vocabulary knowledge and morphological analysis of words, normally aiming to remove inflectional endings only and to return the base or dictionary form of a word, which is known as the lemma.</a:t>
            </a:r>
          </a:p>
          <a:p>
            <a:endParaRPr lang="en-SG" sz="2400" dirty="0">
              <a:latin typeface="Avenir Light" panose="020B0402020203020204" pitchFamily="34" charset="77"/>
              <a:cs typeface="Arial" panose="020B0604020202020204" pitchFamily="34" charset="0"/>
            </a:endParaRPr>
          </a:p>
          <a:p>
            <a:endParaRPr lang="en-SG" sz="2400" dirty="0">
              <a:latin typeface="Arial" panose="020B0604020202020204" pitchFamily="34" charset="0"/>
              <a:ea typeface="Times New Roman" panose="0202060305040502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B70183F-671E-2543-80F4-919E69824089}"/>
              </a:ext>
            </a:extLst>
          </p:cNvPr>
          <p:cNvSpPr/>
          <p:nvPr/>
        </p:nvSpPr>
        <p:spPr>
          <a:xfrm>
            <a:off x="2717240" y="1242891"/>
            <a:ext cx="6192253" cy="1748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dirty="0">
                <a:solidFill>
                  <a:schemeClr val="tx1">
                    <a:lumMod val="95000"/>
                    <a:lumOff val="5000"/>
                  </a:schemeClr>
                </a:solidFill>
                <a:latin typeface="Arial" panose="020B0604020202020204" pitchFamily="34" charset="0"/>
                <a:cs typeface="Arial" panose="020B0604020202020204" pitchFamily="34" charset="0"/>
              </a:rPr>
              <a:t>Careful </a:t>
            </a:r>
            <a:r>
              <a:rPr lang="en-SG"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 </a:t>
            </a:r>
            <a:r>
              <a:rPr lang="en-SG" sz="2400" dirty="0">
                <a:solidFill>
                  <a:schemeClr val="tx1">
                    <a:lumMod val="95000"/>
                    <a:lumOff val="5000"/>
                  </a:schemeClr>
                </a:solidFill>
                <a:latin typeface="Arial" panose="020B0604020202020204" pitchFamily="34" charset="0"/>
                <a:cs typeface="Arial" panose="020B0604020202020204" pitchFamily="34" charset="0"/>
              </a:rPr>
              <a:t>Caring </a:t>
            </a:r>
            <a:r>
              <a:rPr lang="en-SG"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 </a:t>
            </a:r>
            <a:r>
              <a:rPr lang="en-SG" sz="2400" dirty="0">
                <a:solidFill>
                  <a:schemeClr val="tx1">
                    <a:lumMod val="95000"/>
                    <a:lumOff val="5000"/>
                  </a:schemeClr>
                </a:solidFill>
                <a:latin typeface="Arial" panose="020B0604020202020204" pitchFamily="34" charset="0"/>
                <a:cs typeface="Arial" panose="020B0604020202020204" pitchFamily="34" charset="0"/>
              </a:rPr>
              <a:t>Care</a:t>
            </a:r>
          </a:p>
          <a:p>
            <a:r>
              <a:rPr lang="en-SG" sz="2400" dirty="0">
                <a:solidFill>
                  <a:schemeClr val="tx1">
                    <a:lumMod val="95000"/>
                    <a:lumOff val="5000"/>
                  </a:schemeClr>
                </a:solidFill>
                <a:latin typeface="Arial" panose="020B0604020202020204" pitchFamily="34" charset="0"/>
                <a:cs typeface="Arial" panose="020B0604020202020204" pitchFamily="34" charset="0"/>
              </a:rPr>
              <a:t>Cars , car </a:t>
            </a:r>
            <a:r>
              <a:rPr lang="en-SG"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a:t>
            </a:r>
            <a:r>
              <a:rPr lang="en-SG" sz="2400" dirty="0">
                <a:solidFill>
                  <a:schemeClr val="tx1">
                    <a:lumMod val="95000"/>
                    <a:lumOff val="5000"/>
                  </a:schemeClr>
                </a:solidFill>
                <a:latin typeface="Arial" panose="020B0604020202020204" pitchFamily="34" charset="0"/>
                <a:cs typeface="Arial" panose="020B0604020202020204" pitchFamily="34" charset="0"/>
              </a:rPr>
              <a:t> Car</a:t>
            </a:r>
          </a:p>
          <a:p>
            <a:r>
              <a:rPr lang="en-SG" sz="2400" dirty="0">
                <a:solidFill>
                  <a:schemeClr val="tx1"/>
                </a:solidFill>
                <a:latin typeface="Arial" panose="020B0604020202020204" pitchFamily="34" charset="0"/>
                <a:cs typeface="Arial" panose="020B0604020202020204" pitchFamily="34" charset="0"/>
              </a:rPr>
              <a:t>runs, running,  ran  </a:t>
            </a:r>
            <a:r>
              <a:rPr lang="en-SG" sz="2400" dirty="0">
                <a:solidFill>
                  <a:schemeClr val="tx1"/>
                </a:solidFill>
                <a:latin typeface="Arial" panose="020B0604020202020204" pitchFamily="34" charset="0"/>
                <a:cs typeface="Arial" panose="020B0604020202020204" pitchFamily="34" charset="0"/>
                <a:sym typeface="Wingdings" pitchFamily="2" charset="2"/>
              </a:rPr>
              <a:t> run</a:t>
            </a:r>
            <a:endParaRPr lang="en-SG"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169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Lemmatization </a:t>
            </a:r>
            <a:endParaRPr sz="4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D718010-D6F6-4749-9D63-2B01FA4B9374}"/>
              </a:ext>
            </a:extLst>
          </p:cNvPr>
          <p:cNvPicPr>
            <a:picLocks noChangeAspect="1"/>
          </p:cNvPicPr>
          <p:nvPr/>
        </p:nvPicPr>
        <p:blipFill>
          <a:blip r:embed="rId3"/>
          <a:stretch>
            <a:fillRect/>
          </a:stretch>
        </p:blipFill>
        <p:spPr>
          <a:xfrm>
            <a:off x="199177" y="1025043"/>
            <a:ext cx="11582400" cy="5448300"/>
          </a:xfrm>
          <a:prstGeom prst="rect">
            <a:avLst/>
          </a:prstGeom>
        </p:spPr>
      </p:pic>
      <p:sp>
        <p:nvSpPr>
          <p:cNvPr id="2" name="Rectangle 1">
            <a:extLst>
              <a:ext uri="{FF2B5EF4-FFF2-40B4-BE49-F238E27FC236}">
                <a16:creationId xmlns:a16="http://schemas.microsoft.com/office/drawing/2014/main" id="{34C10020-4E4A-7B49-9FF4-3DFD80BBC6A9}"/>
              </a:ext>
            </a:extLst>
          </p:cNvPr>
          <p:cNvSpPr/>
          <p:nvPr/>
        </p:nvSpPr>
        <p:spPr>
          <a:xfrm>
            <a:off x="7264949" y="6263844"/>
            <a:ext cx="4509440" cy="369332"/>
          </a:xfrm>
          <a:prstGeom prst="rect">
            <a:avLst/>
          </a:prstGeom>
        </p:spPr>
        <p:txBody>
          <a:bodyPr wrap="none">
            <a:spAutoFit/>
          </a:bodyPr>
          <a:lstStyle/>
          <a:p>
            <a:r>
              <a:rPr lang="en-US" dirty="0"/>
              <a:t>refer to  nltk-example-10-lemmatization.ipynb</a:t>
            </a:r>
          </a:p>
        </p:txBody>
      </p:sp>
      <p:sp>
        <p:nvSpPr>
          <p:cNvPr id="5" name="Rounded Rectangular Callout 4"/>
          <p:cNvSpPr/>
          <p:nvPr/>
        </p:nvSpPr>
        <p:spPr>
          <a:xfrm>
            <a:off x="8999621" y="2899611"/>
            <a:ext cx="3031958" cy="1118936"/>
          </a:xfrm>
          <a:prstGeom prst="wedgeRoundRectCallout">
            <a:avLst>
              <a:gd name="adj1" fmla="val -91548"/>
              <a:gd name="adj2" fmla="val 56048"/>
              <a:gd name="adj3" fmla="val 16667"/>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Treats  word as verb</a:t>
            </a:r>
            <a:endParaRPr lang="en-SG" sz="2400" dirty="0"/>
          </a:p>
        </p:txBody>
      </p:sp>
    </p:spTree>
    <p:extLst>
      <p:ext uri="{BB962C8B-B14F-4D97-AF65-F5344CB8AC3E}">
        <p14:creationId xmlns:p14="http://schemas.microsoft.com/office/powerpoint/2010/main" val="4000814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Lemmatization</a:t>
            </a:r>
            <a:endParaRPr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F248349-E8A7-B44E-A507-41270DB52C37}"/>
              </a:ext>
            </a:extLst>
          </p:cNvPr>
          <p:cNvPicPr>
            <a:picLocks noChangeAspect="1"/>
          </p:cNvPicPr>
          <p:nvPr/>
        </p:nvPicPr>
        <p:blipFill>
          <a:blip r:embed="rId3"/>
          <a:stretch>
            <a:fillRect/>
          </a:stretch>
        </p:blipFill>
        <p:spPr>
          <a:xfrm>
            <a:off x="349250" y="992386"/>
            <a:ext cx="11493500" cy="5702300"/>
          </a:xfrm>
          <a:prstGeom prst="rect">
            <a:avLst/>
          </a:prstGeom>
        </p:spPr>
      </p:pic>
      <p:sp>
        <p:nvSpPr>
          <p:cNvPr id="4" name="Rounded Rectangular Callout 3"/>
          <p:cNvSpPr/>
          <p:nvPr/>
        </p:nvSpPr>
        <p:spPr>
          <a:xfrm>
            <a:off x="8999621" y="2899611"/>
            <a:ext cx="3031958" cy="1118936"/>
          </a:xfrm>
          <a:prstGeom prst="wedgeRoundRectCallout">
            <a:avLst>
              <a:gd name="adj1" fmla="val -91548"/>
              <a:gd name="adj2" fmla="val 56048"/>
              <a:gd name="adj3" fmla="val 16667"/>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Treats  word as noun</a:t>
            </a:r>
            <a:endParaRPr lang="en-SG" sz="2400" dirty="0"/>
          </a:p>
        </p:txBody>
      </p:sp>
    </p:spTree>
    <p:extLst>
      <p:ext uri="{BB962C8B-B14F-4D97-AF65-F5344CB8AC3E}">
        <p14:creationId xmlns:p14="http://schemas.microsoft.com/office/powerpoint/2010/main" val="220148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object 2"/>
          <p:cNvSpPr txBox="1"/>
          <p:nvPr/>
        </p:nvSpPr>
        <p:spPr>
          <a:xfrm>
            <a:off x="554285" y="36627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Text Preprocessing Activities</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194437-CA99-2D4E-BFFA-7628CBC8C147}"/>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4" name="Picture 3">
            <a:extLst>
              <a:ext uri="{FF2B5EF4-FFF2-40B4-BE49-F238E27FC236}">
                <a16:creationId xmlns:a16="http://schemas.microsoft.com/office/drawing/2014/main" id="{4591E296-9F4D-5747-B9BE-08AEBA818F35}"/>
              </a:ext>
            </a:extLst>
          </p:cNvPr>
          <p:cNvPicPr>
            <a:picLocks noChangeAspect="1"/>
          </p:cNvPicPr>
          <p:nvPr/>
        </p:nvPicPr>
        <p:blipFill>
          <a:blip r:embed="rId3"/>
          <a:stretch>
            <a:fillRect/>
          </a:stretch>
        </p:blipFill>
        <p:spPr>
          <a:xfrm>
            <a:off x="277792" y="1899757"/>
            <a:ext cx="1651221" cy="1895963"/>
          </a:xfrm>
          <a:prstGeom prst="rect">
            <a:avLst/>
          </a:prstGeom>
        </p:spPr>
      </p:pic>
      <p:pic>
        <p:nvPicPr>
          <p:cNvPr id="5" name="Picture 4">
            <a:extLst>
              <a:ext uri="{FF2B5EF4-FFF2-40B4-BE49-F238E27FC236}">
                <a16:creationId xmlns:a16="http://schemas.microsoft.com/office/drawing/2014/main" id="{E100A955-BBDB-CA4A-BD3D-455658DF2D34}"/>
              </a:ext>
            </a:extLst>
          </p:cNvPr>
          <p:cNvPicPr>
            <a:picLocks noChangeAspect="1"/>
          </p:cNvPicPr>
          <p:nvPr/>
        </p:nvPicPr>
        <p:blipFill>
          <a:blip r:embed="rId4"/>
          <a:stretch>
            <a:fillRect/>
          </a:stretch>
        </p:blipFill>
        <p:spPr>
          <a:xfrm>
            <a:off x="9465758" y="1411253"/>
            <a:ext cx="2098866" cy="2087941"/>
          </a:xfrm>
          <a:prstGeom prst="rect">
            <a:avLst/>
          </a:prstGeom>
        </p:spPr>
      </p:pic>
      <p:sp>
        <p:nvSpPr>
          <p:cNvPr id="6" name="Rectangle 5">
            <a:extLst>
              <a:ext uri="{FF2B5EF4-FFF2-40B4-BE49-F238E27FC236}">
                <a16:creationId xmlns:a16="http://schemas.microsoft.com/office/drawing/2014/main" id="{14FAA98F-9DD9-E64A-9B59-BFFBE4559F9F}"/>
              </a:ext>
            </a:extLst>
          </p:cNvPr>
          <p:cNvSpPr/>
          <p:nvPr/>
        </p:nvSpPr>
        <p:spPr>
          <a:xfrm>
            <a:off x="2539529" y="2366838"/>
            <a:ext cx="1651221" cy="98511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Tokenization</a:t>
            </a:r>
          </a:p>
        </p:txBody>
      </p:sp>
      <p:sp>
        <p:nvSpPr>
          <p:cNvPr id="7" name="TextBox 6">
            <a:extLst>
              <a:ext uri="{FF2B5EF4-FFF2-40B4-BE49-F238E27FC236}">
                <a16:creationId xmlns:a16="http://schemas.microsoft.com/office/drawing/2014/main" id="{11CB8370-BD1D-EB41-8C1F-EDD1ECC44797}"/>
              </a:ext>
            </a:extLst>
          </p:cNvPr>
          <p:cNvSpPr txBox="1"/>
          <p:nvPr/>
        </p:nvSpPr>
        <p:spPr>
          <a:xfrm>
            <a:off x="452378" y="3450038"/>
            <a:ext cx="1510528"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Corpus of raw documents</a:t>
            </a:r>
          </a:p>
        </p:txBody>
      </p:sp>
      <p:sp>
        <p:nvSpPr>
          <p:cNvPr id="9" name="Rectangle 8">
            <a:extLst>
              <a:ext uri="{FF2B5EF4-FFF2-40B4-BE49-F238E27FC236}">
                <a16:creationId xmlns:a16="http://schemas.microsoft.com/office/drawing/2014/main" id="{A962EB3C-AC69-CF4D-A0D5-F4A6A8A5D50E}"/>
              </a:ext>
            </a:extLst>
          </p:cNvPr>
          <p:cNvSpPr/>
          <p:nvPr/>
        </p:nvSpPr>
        <p:spPr>
          <a:xfrm>
            <a:off x="5660582" y="2039455"/>
            <a:ext cx="2752608" cy="43822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Case conversion </a:t>
            </a:r>
          </a:p>
        </p:txBody>
      </p:sp>
      <p:sp>
        <p:nvSpPr>
          <p:cNvPr id="11" name="TextBox 10">
            <a:extLst>
              <a:ext uri="{FF2B5EF4-FFF2-40B4-BE49-F238E27FC236}">
                <a16:creationId xmlns:a16="http://schemas.microsoft.com/office/drawing/2014/main" id="{A700A3E9-BC39-E545-99CA-890616FDEB13}"/>
              </a:ext>
            </a:extLst>
          </p:cNvPr>
          <p:cNvSpPr txBox="1"/>
          <p:nvPr/>
        </p:nvSpPr>
        <p:spPr>
          <a:xfrm>
            <a:off x="9885365" y="3456771"/>
            <a:ext cx="191936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Data structure (features) representing text</a:t>
            </a:r>
          </a:p>
        </p:txBody>
      </p:sp>
      <p:sp>
        <p:nvSpPr>
          <p:cNvPr id="8" name="Rectangle 7">
            <a:extLst>
              <a:ext uri="{FF2B5EF4-FFF2-40B4-BE49-F238E27FC236}">
                <a16:creationId xmlns:a16="http://schemas.microsoft.com/office/drawing/2014/main" id="{1DFF0E84-F6A7-984A-9F98-9E163B9A167A}"/>
              </a:ext>
            </a:extLst>
          </p:cNvPr>
          <p:cNvSpPr/>
          <p:nvPr/>
        </p:nvSpPr>
        <p:spPr>
          <a:xfrm>
            <a:off x="5436829" y="1790480"/>
            <a:ext cx="3119895" cy="441702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8EA1567-92BA-4145-AD47-6E947A5E2ABE}"/>
              </a:ext>
            </a:extLst>
          </p:cNvPr>
          <p:cNvSpPr/>
          <p:nvPr/>
        </p:nvSpPr>
        <p:spPr>
          <a:xfrm>
            <a:off x="5660582" y="2633980"/>
            <a:ext cx="2752608" cy="59492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Remove punctuations</a:t>
            </a:r>
          </a:p>
        </p:txBody>
      </p:sp>
      <p:sp>
        <p:nvSpPr>
          <p:cNvPr id="14" name="Rectangle 13">
            <a:extLst>
              <a:ext uri="{FF2B5EF4-FFF2-40B4-BE49-F238E27FC236}">
                <a16:creationId xmlns:a16="http://schemas.microsoft.com/office/drawing/2014/main" id="{C8EF2A64-F5B7-A944-A208-10618443FF68}"/>
              </a:ext>
            </a:extLst>
          </p:cNvPr>
          <p:cNvSpPr/>
          <p:nvPr/>
        </p:nvSpPr>
        <p:spPr>
          <a:xfrm>
            <a:off x="5660582" y="3348400"/>
            <a:ext cx="2752608" cy="47897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Normalize text</a:t>
            </a:r>
          </a:p>
        </p:txBody>
      </p:sp>
      <p:sp>
        <p:nvSpPr>
          <p:cNvPr id="15" name="Rectangle 14">
            <a:extLst>
              <a:ext uri="{FF2B5EF4-FFF2-40B4-BE49-F238E27FC236}">
                <a16:creationId xmlns:a16="http://schemas.microsoft.com/office/drawing/2014/main" id="{1C548FE7-6AB4-7140-9DA2-87E40C706DD8}"/>
              </a:ext>
            </a:extLst>
          </p:cNvPr>
          <p:cNvSpPr/>
          <p:nvPr/>
        </p:nvSpPr>
        <p:spPr>
          <a:xfrm>
            <a:off x="5660582" y="3933509"/>
            <a:ext cx="2752608" cy="47897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Remove stop words</a:t>
            </a:r>
          </a:p>
        </p:txBody>
      </p:sp>
      <p:cxnSp>
        <p:nvCxnSpPr>
          <p:cNvPr id="17" name="Straight Arrow Connector 16">
            <a:extLst>
              <a:ext uri="{FF2B5EF4-FFF2-40B4-BE49-F238E27FC236}">
                <a16:creationId xmlns:a16="http://schemas.microsoft.com/office/drawing/2014/main" id="{EA745645-A615-084E-9E54-4FC8EF42C9A7}"/>
              </a:ext>
            </a:extLst>
          </p:cNvPr>
          <p:cNvCxnSpPr>
            <a:cxnSpLocks/>
          </p:cNvCxnSpPr>
          <p:nvPr/>
        </p:nvCxnSpPr>
        <p:spPr>
          <a:xfrm>
            <a:off x="1687768" y="2934997"/>
            <a:ext cx="706167" cy="0"/>
          </a:xfrm>
          <a:prstGeom prst="straightConnector1">
            <a:avLst/>
          </a:prstGeom>
          <a:ln w="104775">
            <a:solidFill>
              <a:srgbClr val="FF0000"/>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23F0D4-507B-6D45-B74F-9A4563DB6366}"/>
              </a:ext>
            </a:extLst>
          </p:cNvPr>
          <p:cNvCxnSpPr>
            <a:cxnSpLocks/>
          </p:cNvCxnSpPr>
          <p:nvPr/>
        </p:nvCxnSpPr>
        <p:spPr>
          <a:xfrm>
            <a:off x="4542891" y="2934996"/>
            <a:ext cx="706167" cy="0"/>
          </a:xfrm>
          <a:prstGeom prst="straightConnector1">
            <a:avLst/>
          </a:prstGeom>
          <a:ln w="104775">
            <a:solidFill>
              <a:srgbClr val="FF0000"/>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C52962D-2D31-9240-93FF-65055B82F5BA}"/>
              </a:ext>
            </a:extLst>
          </p:cNvPr>
          <p:cNvCxnSpPr>
            <a:cxnSpLocks/>
          </p:cNvCxnSpPr>
          <p:nvPr/>
        </p:nvCxnSpPr>
        <p:spPr>
          <a:xfrm>
            <a:off x="8834726" y="3169397"/>
            <a:ext cx="706167" cy="0"/>
          </a:xfrm>
          <a:prstGeom prst="straightConnector1">
            <a:avLst/>
          </a:prstGeom>
          <a:ln w="104775">
            <a:solidFill>
              <a:srgbClr val="FF0000"/>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9918F33-94BE-4B47-B4F6-92158ADF5668}"/>
              </a:ext>
            </a:extLst>
          </p:cNvPr>
          <p:cNvSpPr/>
          <p:nvPr/>
        </p:nvSpPr>
        <p:spPr>
          <a:xfrm>
            <a:off x="5660582" y="4640832"/>
            <a:ext cx="2752608" cy="583204"/>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Extract compound terms</a:t>
            </a:r>
          </a:p>
        </p:txBody>
      </p:sp>
      <p:sp>
        <p:nvSpPr>
          <p:cNvPr id="18" name="Rectangle 17">
            <a:extLst>
              <a:ext uri="{FF2B5EF4-FFF2-40B4-BE49-F238E27FC236}">
                <a16:creationId xmlns:a16="http://schemas.microsoft.com/office/drawing/2014/main" id="{566B2D77-7307-41B8-A0BE-3EC349288F54}"/>
              </a:ext>
            </a:extLst>
          </p:cNvPr>
          <p:cNvSpPr/>
          <p:nvPr/>
        </p:nvSpPr>
        <p:spPr>
          <a:xfrm>
            <a:off x="5660582" y="5423888"/>
            <a:ext cx="2752608" cy="583204"/>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Strip special characters and noises</a:t>
            </a:r>
          </a:p>
        </p:txBody>
      </p:sp>
      <p:sp>
        <p:nvSpPr>
          <p:cNvPr id="19" name="Rectangle 18">
            <a:extLst>
              <a:ext uri="{FF2B5EF4-FFF2-40B4-BE49-F238E27FC236}">
                <a16:creationId xmlns:a16="http://schemas.microsoft.com/office/drawing/2014/main" id="{DBCE1BAD-2911-4699-873B-186F6F5FE436}"/>
              </a:ext>
            </a:extLst>
          </p:cNvPr>
          <p:cNvSpPr/>
          <p:nvPr/>
        </p:nvSpPr>
        <p:spPr>
          <a:xfrm>
            <a:off x="773875" y="1173410"/>
            <a:ext cx="10438608" cy="461665"/>
          </a:xfrm>
          <a:prstGeom prst="rect">
            <a:avLst/>
          </a:prstGeom>
        </p:spPr>
        <p:txBody>
          <a:bodyPr wrap="square">
            <a:spAutoFit/>
          </a:bodyPr>
          <a:lstStyle/>
          <a:p>
            <a:pPr marL="292600" lvl="1" defTabSz="609585">
              <a:spcBef>
                <a:spcPts val="1333"/>
              </a:spcBef>
              <a:buSzPct val="75000"/>
              <a:defRPr sz="1600">
                <a:solidFill>
                  <a:srgbClr val="003C71"/>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Goal: Converting unstructured text to a meaningful format for analysis</a:t>
            </a:r>
          </a:p>
        </p:txBody>
      </p:sp>
    </p:spTree>
    <p:extLst>
      <p:ext uri="{BB962C8B-B14F-4D97-AF65-F5344CB8AC3E}">
        <p14:creationId xmlns:p14="http://schemas.microsoft.com/office/powerpoint/2010/main" val="3478975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object 2"/>
          <p:cNvSpPr txBox="1"/>
          <p:nvPr/>
        </p:nvSpPr>
        <p:spPr>
          <a:xfrm>
            <a:off x="531136" y="409489"/>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endParaRPr sz="4000" dirty="0"/>
          </a:p>
        </p:txBody>
      </p:sp>
      <p:sp>
        <p:nvSpPr>
          <p:cNvPr id="635" name="How Can We Use Word2Vec?"/>
          <p:cNvSpPr txBox="1"/>
          <p:nvPr/>
        </p:nvSpPr>
        <p:spPr>
          <a:xfrm>
            <a:off x="410423" y="3457920"/>
            <a:ext cx="11371154" cy="2839233"/>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Sentences contain n</a:t>
            </a:r>
            <a:r>
              <a:rPr sz="2400" dirty="0">
                <a:latin typeface="Arial" panose="020B0604020202020204" pitchFamily="34" charset="0"/>
                <a:cs typeface="Arial" panose="020B0604020202020204" pitchFamily="34" charset="0"/>
              </a:rPr>
              <a:t>ouns, verbs, adjectives</a:t>
            </a:r>
            <a:r>
              <a:rPr lang="en-US" sz="2400" dirty="0">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Parts of speech tagging </a:t>
            </a:r>
            <a:r>
              <a:rPr lang="en-US" sz="2400" dirty="0">
                <a:latin typeface="Arial" panose="020B0604020202020204" pitchFamily="34" charset="0"/>
                <a:cs typeface="Arial" panose="020B0604020202020204" pitchFamily="34" charset="0"/>
              </a:rPr>
              <a:t>generates </a:t>
            </a:r>
            <a:r>
              <a:rPr sz="2400" dirty="0">
                <a:latin typeface="Arial" panose="020B0604020202020204" pitchFamily="34" charset="0"/>
                <a:cs typeface="Arial" panose="020B0604020202020204" pitchFamily="34" charset="0"/>
              </a:rPr>
              <a:t>labels </a:t>
            </a:r>
            <a:r>
              <a:rPr lang="en-US" sz="2400" dirty="0">
                <a:latin typeface="Arial" panose="020B0604020202020204" pitchFamily="34" charset="0"/>
                <a:cs typeface="Arial" panose="020B0604020202020204" pitchFamily="34" charset="0"/>
              </a:rPr>
              <a:t>(grammar information) for </a:t>
            </a:r>
            <a:r>
              <a:rPr sz="2400" dirty="0">
                <a:latin typeface="Arial" panose="020B0604020202020204" pitchFamily="34" charset="0"/>
                <a:cs typeface="Arial" panose="020B0604020202020204" pitchFamily="34" charset="0"/>
              </a:rPr>
              <a:t>each word</a:t>
            </a:r>
            <a:endParaRPr lang="en-US" sz="2400" dirty="0">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lang="en-SG" sz="2400" dirty="0">
                <a:latin typeface="Arial" panose="020B0604020202020204" pitchFamily="34" charset="0"/>
                <a:cs typeface="Arial" panose="020B0604020202020204" pitchFamily="34" charset="0"/>
              </a:rPr>
              <a:t>Having tags on nouns can reveal names, entities, places </a:t>
            </a:r>
            <a:r>
              <a:rPr lang="en-SG" sz="2400" dirty="0" err="1">
                <a:latin typeface="Arial" panose="020B0604020202020204" pitchFamily="34" charset="0"/>
                <a:cs typeface="Arial" panose="020B0604020202020204" pitchFamily="34" charset="0"/>
              </a:rPr>
              <a:t>etc</a:t>
            </a:r>
            <a:r>
              <a:rPr lang="en-SG" sz="2400" dirty="0">
                <a:latin typeface="Arial" panose="020B0604020202020204" pitchFamily="34" charset="0"/>
                <a:cs typeface="Arial" panose="020B0604020202020204" pitchFamily="34" charset="0"/>
              </a:rPr>
              <a:t> that are mentioned in the text</a:t>
            </a:r>
            <a:endParaRPr lang="en-US" sz="2400" dirty="0">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For lemmatization to work well, we need to pass the POS tags information</a:t>
            </a:r>
          </a:p>
        </p:txBody>
      </p:sp>
      <p:sp>
        <p:nvSpPr>
          <p:cNvPr id="3" name="Slide Number Placeholder 2">
            <a:extLst>
              <a:ext uri="{FF2B5EF4-FFF2-40B4-BE49-F238E27FC236}">
                <a16:creationId xmlns:a16="http://schemas.microsoft.com/office/drawing/2014/main" id="{CEE6F490-C13E-7544-8DA6-B49071DC0CEF}"/>
              </a:ext>
            </a:extLst>
          </p:cNvPr>
          <p:cNvSpPr>
            <a:spLocks noGrp="1"/>
          </p:cNvSpPr>
          <p:nvPr>
            <p:ph type="sldNum" sz="quarter" idx="12"/>
          </p:nvPr>
        </p:nvSpPr>
        <p:spPr/>
        <p:txBody>
          <a:bodyPr/>
          <a:lstStyle/>
          <a:p>
            <a:fld id="{4FAB73BC-B049-4115-A692-8D63A059BFB8}" type="slidenum">
              <a:rPr lang="en-US" smtClean="0"/>
              <a:t>40</a:t>
            </a:fld>
            <a:endParaRPr lang="en-US" dirty="0"/>
          </a:p>
        </p:txBody>
      </p:sp>
      <p:sp>
        <p:nvSpPr>
          <p:cNvPr id="2" name="Title 1">
            <a:extLst>
              <a:ext uri="{FF2B5EF4-FFF2-40B4-BE49-F238E27FC236}">
                <a16:creationId xmlns:a16="http://schemas.microsoft.com/office/drawing/2014/main" id="{107391D8-2834-8740-A0D4-744BCDBCBA8A}"/>
              </a:ext>
            </a:extLst>
          </p:cNvPr>
          <p:cNvSpPr>
            <a:spLocks noGrp="1"/>
          </p:cNvSpPr>
          <p:nvPr>
            <p:ph type="title" idx="4294967295"/>
          </p:nvPr>
        </p:nvSpPr>
        <p:spPr>
          <a:xfrm>
            <a:off x="410423" y="22637"/>
            <a:ext cx="10058400" cy="868363"/>
          </a:xfrm>
        </p:spPr>
        <p:txBody>
          <a:bodyPr>
            <a:normAutofit fontScale="90000"/>
          </a:bodyPr>
          <a:lstStyle/>
          <a:p>
            <a:r>
              <a:rPr lang="en-SG" sz="4000" dirty="0" err="1">
                <a:latin typeface="Arial" panose="020B0604020202020204" pitchFamily="34" charset="0"/>
                <a:cs typeface="Arial" panose="020B0604020202020204" pitchFamily="34" charset="0"/>
              </a:rPr>
              <a:t>Preprocessing</a:t>
            </a:r>
            <a:r>
              <a:rPr lang="en-SG" sz="4000" dirty="0">
                <a:latin typeface="Arial" panose="020B0604020202020204" pitchFamily="34" charset="0"/>
                <a:cs typeface="Arial" panose="020B0604020202020204" pitchFamily="34" charset="0"/>
              </a:rPr>
              <a:t>: Parts of Speech (POS) Tagging</a:t>
            </a:r>
            <a:endParaRPr lang="en-US" sz="4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DD463E0-7972-5549-9C96-4889136B117B}"/>
              </a:ext>
            </a:extLst>
          </p:cNvPr>
          <p:cNvPicPr>
            <a:picLocks noChangeAspect="1"/>
          </p:cNvPicPr>
          <p:nvPr/>
        </p:nvPicPr>
        <p:blipFill>
          <a:blip r:embed="rId3"/>
          <a:stretch>
            <a:fillRect/>
          </a:stretch>
        </p:blipFill>
        <p:spPr>
          <a:xfrm>
            <a:off x="4417783" y="1251003"/>
            <a:ext cx="6051040" cy="1818878"/>
          </a:xfrm>
          <a:prstGeom prst="rect">
            <a:avLst/>
          </a:prstGeom>
        </p:spPr>
      </p:pic>
      <p:pic>
        <p:nvPicPr>
          <p:cNvPr id="7" name="Picture 6">
            <a:extLst>
              <a:ext uri="{FF2B5EF4-FFF2-40B4-BE49-F238E27FC236}">
                <a16:creationId xmlns:a16="http://schemas.microsoft.com/office/drawing/2014/main" id="{7ED46D0B-E44B-C14D-9BCA-D04B078FA9E6}"/>
              </a:ext>
            </a:extLst>
          </p:cNvPr>
          <p:cNvPicPr>
            <a:picLocks noChangeAspect="1"/>
          </p:cNvPicPr>
          <p:nvPr/>
        </p:nvPicPr>
        <p:blipFill rotWithShape="1">
          <a:blip r:embed="rId4"/>
          <a:srcRect t="18928"/>
          <a:stretch/>
        </p:blipFill>
        <p:spPr>
          <a:xfrm>
            <a:off x="1272411" y="1188892"/>
            <a:ext cx="2695370" cy="1943100"/>
          </a:xfrm>
          <a:prstGeom prst="rect">
            <a:avLst/>
          </a:prstGeom>
        </p:spPr>
      </p:pic>
    </p:spTree>
    <p:extLst>
      <p:ext uri="{BB962C8B-B14F-4D97-AF65-F5344CB8AC3E}">
        <p14:creationId xmlns:p14="http://schemas.microsoft.com/office/powerpoint/2010/main" val="3014091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object 2"/>
          <p:cNvSpPr txBox="1"/>
          <p:nvPr/>
        </p:nvSpPr>
        <p:spPr>
          <a:xfrm>
            <a:off x="470779" y="177279"/>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POS Tags from Penn Treebank tags</a:t>
            </a:r>
            <a:endParaRPr sz="4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68E96C6-FD01-6A46-B737-4C31D0E9EA0B}"/>
              </a:ext>
            </a:extLst>
          </p:cNvPr>
          <p:cNvPicPr>
            <a:picLocks noChangeAspect="1"/>
          </p:cNvPicPr>
          <p:nvPr/>
        </p:nvPicPr>
        <p:blipFill>
          <a:blip r:embed="rId3"/>
          <a:stretch>
            <a:fillRect/>
          </a:stretch>
        </p:blipFill>
        <p:spPr>
          <a:xfrm>
            <a:off x="278520" y="864482"/>
            <a:ext cx="11442700" cy="4483100"/>
          </a:xfrm>
          <a:prstGeom prst="rect">
            <a:avLst/>
          </a:prstGeom>
        </p:spPr>
      </p:pic>
      <p:sp>
        <p:nvSpPr>
          <p:cNvPr id="3" name="Rectangle 2">
            <a:extLst>
              <a:ext uri="{FF2B5EF4-FFF2-40B4-BE49-F238E27FC236}">
                <a16:creationId xmlns:a16="http://schemas.microsoft.com/office/drawing/2014/main" id="{66142F5C-DC45-3A41-8B33-0A343EF5B532}"/>
              </a:ext>
            </a:extLst>
          </p:cNvPr>
          <p:cNvSpPr/>
          <p:nvPr/>
        </p:nvSpPr>
        <p:spPr>
          <a:xfrm>
            <a:off x="812799" y="5531853"/>
            <a:ext cx="10092267" cy="646331"/>
          </a:xfrm>
          <a:prstGeom prst="rect">
            <a:avLst/>
          </a:prstGeom>
        </p:spPr>
        <p:txBody>
          <a:bodyPr wrap="square">
            <a:spAutoFit/>
          </a:bodyPr>
          <a:lstStyle/>
          <a:p>
            <a:r>
              <a:rPr lang="en-SG" dirty="0">
                <a:latin typeface="Arial" panose="020B0604020202020204" pitchFamily="34" charset="0"/>
                <a:cs typeface="Arial" panose="020B0604020202020204" pitchFamily="34" charset="0"/>
              </a:rPr>
              <a:t>NLTK uses the set of tags from the Penn Treebank Project</a:t>
            </a:r>
          </a:p>
          <a:p>
            <a:r>
              <a:rPr lang="en-SG" dirty="0">
                <a:latin typeface="Arial" panose="020B0604020202020204" pitchFamily="34" charset="0"/>
                <a:cs typeface="Arial" panose="020B0604020202020204" pitchFamily="34" charset="0"/>
              </a:rPr>
              <a:t>(</a:t>
            </a:r>
            <a:r>
              <a:rPr lang="en-SG" dirty="0">
                <a:latin typeface="Arial" panose="020B0604020202020204" pitchFamily="34" charset="0"/>
                <a:cs typeface="Arial" panose="020B0604020202020204" pitchFamily="34" charset="0"/>
                <a:hlinkClick r:id="rId4"/>
              </a:rPr>
              <a:t>https://www.ling.upenn.edu/courses/Fall_2003/ling001/penn_treebank_pos.html</a:t>
            </a:r>
            <a:r>
              <a:rPr lang="en-SG" dirty="0">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6AC903AF-4989-B848-9544-F535E54BA41A}"/>
              </a:ext>
            </a:extLst>
          </p:cNvPr>
          <p:cNvSpPr/>
          <p:nvPr/>
        </p:nvSpPr>
        <p:spPr>
          <a:xfrm>
            <a:off x="5340808" y="6362455"/>
            <a:ext cx="4116383" cy="369332"/>
          </a:xfrm>
          <a:prstGeom prst="rect">
            <a:avLst/>
          </a:prstGeom>
        </p:spPr>
        <p:txBody>
          <a:bodyPr wrap="none">
            <a:spAutoFit/>
          </a:bodyPr>
          <a:lstStyle/>
          <a:p>
            <a:r>
              <a:rPr lang="en-US" dirty="0"/>
              <a:t>Refer to nltk-example-11-POSTagger.ipynb</a:t>
            </a:r>
          </a:p>
        </p:txBody>
      </p:sp>
    </p:spTree>
    <p:extLst>
      <p:ext uri="{BB962C8B-B14F-4D97-AF65-F5344CB8AC3E}">
        <p14:creationId xmlns:p14="http://schemas.microsoft.com/office/powerpoint/2010/main" val="4265902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object 2"/>
          <p:cNvSpPr txBox="1"/>
          <p:nvPr/>
        </p:nvSpPr>
        <p:spPr>
          <a:xfrm>
            <a:off x="470779" y="177279"/>
            <a:ext cx="11250441" cy="123110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Convert between Wordnet and </a:t>
            </a:r>
            <a:r>
              <a:rPr lang="en-US" sz="4000" dirty="0" err="1">
                <a:latin typeface="Arial" panose="020B0604020202020204" pitchFamily="34" charset="0"/>
                <a:cs typeface="Arial" panose="020B0604020202020204" pitchFamily="34" charset="0"/>
              </a:rPr>
              <a:t>PennTreebank</a:t>
            </a:r>
            <a:r>
              <a:rPr lang="en-US" sz="4000" dirty="0">
                <a:latin typeface="Arial" panose="020B0604020202020204" pitchFamily="34" charset="0"/>
                <a:cs typeface="Arial" panose="020B0604020202020204" pitchFamily="34" charset="0"/>
              </a:rPr>
              <a:t> POS Tags</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F936476-CB48-8D41-9DE2-DBC7C704247A}"/>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
        <p:nvSpPr>
          <p:cNvPr id="5" name="Rectangle 4">
            <a:extLst>
              <a:ext uri="{FF2B5EF4-FFF2-40B4-BE49-F238E27FC236}">
                <a16:creationId xmlns:a16="http://schemas.microsoft.com/office/drawing/2014/main" id="{21099A6F-FAAC-5E4E-B435-8C649E205F6D}"/>
              </a:ext>
            </a:extLst>
          </p:cNvPr>
          <p:cNvSpPr/>
          <p:nvPr/>
        </p:nvSpPr>
        <p:spPr>
          <a:xfrm>
            <a:off x="470779" y="1533428"/>
            <a:ext cx="11744147" cy="954107"/>
          </a:xfrm>
          <a:prstGeom prst="rect">
            <a:avLst/>
          </a:prstGeom>
        </p:spPr>
        <p:txBody>
          <a:bodyPr wrap="square">
            <a:spAutoFit/>
          </a:bodyPr>
          <a:lstStyle/>
          <a:p>
            <a:endParaRPr lang="en-SG" sz="2000" dirty="0">
              <a:latin typeface="Arial" panose="020B0604020202020204" pitchFamily="34" charset="0"/>
              <a:cs typeface="Arial" panose="020B0604020202020204" pitchFamily="34" charset="0"/>
            </a:endParaRPr>
          </a:p>
          <a:p>
            <a:r>
              <a:rPr lang="en-SG" sz="2000" dirty="0" err="1">
                <a:latin typeface="Arial" panose="020B0604020202020204" pitchFamily="34" charset="0"/>
                <a:cs typeface="Arial" panose="020B0604020202020204" pitchFamily="34" charset="0"/>
              </a:rPr>
              <a:t>Lemmatizer</a:t>
            </a:r>
            <a:r>
              <a:rPr lang="en-SG" sz="2000" dirty="0">
                <a:latin typeface="Arial" panose="020B0604020202020204" pitchFamily="34" charset="0"/>
                <a:cs typeface="Arial" panose="020B0604020202020204" pitchFamily="34" charset="0"/>
              </a:rPr>
              <a:t> uses tags that follows WordNet convention - </a:t>
            </a:r>
            <a:r>
              <a:rPr lang="en-US" sz="2000" dirty="0">
                <a:latin typeface="Arial" panose="020B0604020202020204" pitchFamily="34" charset="0"/>
                <a:cs typeface="Arial" panose="020B0604020202020204" pitchFamily="34" charset="0"/>
              </a:rPr>
              <a:t>v – verb, n – noun, r – adverb, a - adjective</a:t>
            </a:r>
          </a:p>
          <a:p>
            <a:endParaRPr 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1319F31-07AE-6D48-A138-44713CB3C4D8}"/>
              </a:ext>
            </a:extLst>
          </p:cNvPr>
          <p:cNvPicPr>
            <a:picLocks noChangeAspect="1"/>
          </p:cNvPicPr>
          <p:nvPr/>
        </p:nvPicPr>
        <p:blipFill>
          <a:blip r:embed="rId3"/>
          <a:stretch>
            <a:fillRect/>
          </a:stretch>
        </p:blipFill>
        <p:spPr>
          <a:xfrm>
            <a:off x="321732" y="2953657"/>
            <a:ext cx="11506200" cy="2997200"/>
          </a:xfrm>
          <a:prstGeom prst="rect">
            <a:avLst/>
          </a:prstGeom>
        </p:spPr>
      </p:pic>
      <p:sp>
        <p:nvSpPr>
          <p:cNvPr id="6" name="Rectangle 5">
            <a:extLst>
              <a:ext uri="{FF2B5EF4-FFF2-40B4-BE49-F238E27FC236}">
                <a16:creationId xmlns:a16="http://schemas.microsoft.com/office/drawing/2014/main" id="{566581C6-E3F6-0E43-AD6F-D96282AF64BF}"/>
              </a:ext>
            </a:extLst>
          </p:cNvPr>
          <p:cNvSpPr/>
          <p:nvPr/>
        </p:nvSpPr>
        <p:spPr>
          <a:xfrm>
            <a:off x="5309905" y="6079178"/>
            <a:ext cx="5374292" cy="646331"/>
          </a:xfrm>
          <a:prstGeom prst="rect">
            <a:avLst/>
          </a:prstGeom>
        </p:spPr>
        <p:txBody>
          <a:bodyPr wrap="none">
            <a:spAutoFit/>
          </a:bodyPr>
          <a:lstStyle/>
          <a:p>
            <a:r>
              <a:rPr lang="en-US" dirty="0"/>
              <a:t>Refer to nltk-example-12-POSTagger-Lemmatizer.pynb</a:t>
            </a:r>
          </a:p>
          <a:p>
            <a:r>
              <a:rPr lang="en-US" dirty="0"/>
              <a:t>Continue next page </a:t>
            </a:r>
            <a:r>
              <a:rPr lang="en-US" dirty="0">
                <a:sym typeface="Wingdings" pitchFamily="2" charset="2"/>
              </a:rPr>
              <a:t></a:t>
            </a:r>
            <a:endParaRPr lang="en-US" dirty="0"/>
          </a:p>
        </p:txBody>
      </p:sp>
    </p:spTree>
    <p:extLst>
      <p:ext uri="{BB962C8B-B14F-4D97-AF65-F5344CB8AC3E}">
        <p14:creationId xmlns:p14="http://schemas.microsoft.com/office/powerpoint/2010/main" val="3848044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object 2"/>
          <p:cNvSpPr txBox="1"/>
          <p:nvPr/>
        </p:nvSpPr>
        <p:spPr>
          <a:xfrm>
            <a:off x="531136" y="409490"/>
            <a:ext cx="11660864" cy="61555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Lemmatization with POS</a:t>
            </a:r>
            <a:endParaRPr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03C3F11-3725-6448-A7B1-384F751E4E55}"/>
              </a:ext>
            </a:extLst>
          </p:cNvPr>
          <p:cNvPicPr>
            <a:picLocks noChangeAspect="1"/>
          </p:cNvPicPr>
          <p:nvPr/>
        </p:nvPicPr>
        <p:blipFill>
          <a:blip r:embed="rId3"/>
          <a:stretch>
            <a:fillRect/>
          </a:stretch>
        </p:blipFill>
        <p:spPr>
          <a:xfrm>
            <a:off x="374650" y="1047750"/>
            <a:ext cx="11442700" cy="4762500"/>
          </a:xfrm>
          <a:prstGeom prst="rect">
            <a:avLst/>
          </a:prstGeom>
        </p:spPr>
      </p:pic>
      <p:sp>
        <p:nvSpPr>
          <p:cNvPr id="4" name="Rectangle 3">
            <a:extLst>
              <a:ext uri="{FF2B5EF4-FFF2-40B4-BE49-F238E27FC236}">
                <a16:creationId xmlns:a16="http://schemas.microsoft.com/office/drawing/2014/main" id="{C00C52ED-A609-8D42-90D4-F429EBFBF932}"/>
              </a:ext>
            </a:extLst>
          </p:cNvPr>
          <p:cNvSpPr/>
          <p:nvPr/>
        </p:nvSpPr>
        <p:spPr>
          <a:xfrm>
            <a:off x="5309905" y="6079178"/>
            <a:ext cx="5374292" cy="646331"/>
          </a:xfrm>
          <a:prstGeom prst="rect">
            <a:avLst/>
          </a:prstGeom>
        </p:spPr>
        <p:txBody>
          <a:bodyPr wrap="none">
            <a:spAutoFit/>
          </a:bodyPr>
          <a:lstStyle/>
          <a:p>
            <a:r>
              <a:rPr lang="en-US" dirty="0"/>
              <a:t>Refer to nltk-example-12-POSTagger-Lemmatizer.pynb</a:t>
            </a:r>
          </a:p>
          <a:p>
            <a:r>
              <a:rPr lang="en-US" dirty="0"/>
              <a:t>Continue next page </a:t>
            </a:r>
            <a:r>
              <a:rPr lang="en-US" dirty="0">
                <a:sym typeface="Wingdings" pitchFamily="2" charset="2"/>
              </a:rPr>
              <a:t></a:t>
            </a:r>
            <a:endParaRPr lang="en-US" dirty="0"/>
          </a:p>
        </p:txBody>
      </p:sp>
    </p:spTree>
    <p:extLst>
      <p:ext uri="{BB962C8B-B14F-4D97-AF65-F5344CB8AC3E}">
        <p14:creationId xmlns:p14="http://schemas.microsoft.com/office/powerpoint/2010/main" val="3864821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object 2"/>
          <p:cNvSpPr txBox="1"/>
          <p:nvPr/>
        </p:nvSpPr>
        <p:spPr>
          <a:xfrm>
            <a:off x="531136" y="409490"/>
            <a:ext cx="11660864" cy="61555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Lemmatization with POS</a:t>
            </a:r>
            <a:endParaRPr sz="4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053BD87-1DF1-3C41-8AF2-87F73BEADC1B}"/>
              </a:ext>
            </a:extLst>
          </p:cNvPr>
          <p:cNvSpPr/>
          <p:nvPr/>
        </p:nvSpPr>
        <p:spPr>
          <a:xfrm>
            <a:off x="5309905" y="6079178"/>
            <a:ext cx="5229252" cy="369332"/>
          </a:xfrm>
          <a:prstGeom prst="rect">
            <a:avLst/>
          </a:prstGeom>
        </p:spPr>
        <p:txBody>
          <a:bodyPr wrap="none">
            <a:spAutoFit/>
          </a:bodyPr>
          <a:lstStyle/>
          <a:p>
            <a:r>
              <a:rPr lang="en-US" dirty="0"/>
              <a:t>Refer to nltk-example-12-POSTagger-Lemmatizer.pynb</a:t>
            </a:r>
          </a:p>
        </p:txBody>
      </p:sp>
      <p:pic>
        <p:nvPicPr>
          <p:cNvPr id="2" name="Picture 1">
            <a:extLst>
              <a:ext uri="{FF2B5EF4-FFF2-40B4-BE49-F238E27FC236}">
                <a16:creationId xmlns:a16="http://schemas.microsoft.com/office/drawing/2014/main" id="{80A3748C-8EBF-2F45-A908-BCC0C38A8AAC}"/>
              </a:ext>
            </a:extLst>
          </p:cNvPr>
          <p:cNvPicPr>
            <a:picLocks noChangeAspect="1"/>
          </p:cNvPicPr>
          <p:nvPr/>
        </p:nvPicPr>
        <p:blipFill>
          <a:blip r:embed="rId3"/>
          <a:stretch>
            <a:fillRect/>
          </a:stretch>
        </p:blipFill>
        <p:spPr>
          <a:xfrm>
            <a:off x="361950" y="1333500"/>
            <a:ext cx="11468100" cy="4191000"/>
          </a:xfrm>
          <a:prstGeom prst="rect">
            <a:avLst/>
          </a:prstGeom>
        </p:spPr>
      </p:pic>
    </p:spTree>
    <p:extLst>
      <p:ext uri="{BB962C8B-B14F-4D97-AF65-F5344CB8AC3E}">
        <p14:creationId xmlns:p14="http://schemas.microsoft.com/office/powerpoint/2010/main" val="32052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spc="0" dirty="0">
                <a:latin typeface="Arial" panose="020B0604020202020204" pitchFamily="34" charset="0"/>
                <a:cs typeface="Arial" panose="020B0604020202020204" pitchFamily="34" charset="0"/>
              </a:rPr>
              <a:t>Preprocessing Techniques</a:t>
            </a:r>
          </a:p>
        </p:txBody>
      </p:sp>
      <p:sp>
        <p:nvSpPr>
          <p:cNvPr id="488" name="How Can We Use Word2Vec?"/>
          <p:cNvSpPr txBox="1"/>
          <p:nvPr/>
        </p:nvSpPr>
        <p:spPr>
          <a:xfrm>
            <a:off x="531137" y="1386602"/>
            <a:ext cx="9615753" cy="3708702"/>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Turn text into a meaningful format for analysis</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Tokenization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Clean the data</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Remove</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capital letters, punctuation, numbers, stop words</a:t>
            </a:r>
          </a:p>
          <a:p>
            <a:pPr marL="687701" lvl="1" indent="-395101" defTabSz="609585">
              <a:spcBef>
                <a:spcPts val="1333"/>
              </a:spcBef>
              <a:buSzPct val="75000"/>
              <a:buFontTx/>
              <a:buChar char="•"/>
              <a:defRPr sz="1800">
                <a:solidFill>
                  <a:srgbClr val="535353"/>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Normalization - stemming, lemmatization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Chunking</a:t>
            </a:r>
            <a:r>
              <a:rPr lang="en-US" sz="2400" dirty="0">
                <a:solidFill>
                  <a:schemeClr val="tx1">
                    <a:lumMod val="95000"/>
                    <a:lumOff val="5000"/>
                  </a:schemeClr>
                </a:solidFill>
                <a:latin typeface="Arial" panose="020B0604020202020204" pitchFamily="34" charset="0"/>
                <a:cs typeface="Arial" panose="020B0604020202020204" pitchFamily="34" charset="0"/>
              </a:rPr>
              <a:t> - </a:t>
            </a:r>
            <a:r>
              <a:rPr sz="2400" dirty="0">
                <a:solidFill>
                  <a:schemeClr val="tx1">
                    <a:lumMod val="95000"/>
                    <a:lumOff val="5000"/>
                  </a:schemeClr>
                </a:solidFill>
                <a:latin typeface="Arial" panose="020B0604020202020204" pitchFamily="34" charset="0"/>
                <a:cs typeface="Arial" panose="020B0604020202020204" pitchFamily="34" charset="0"/>
              </a:rPr>
              <a:t>compound </a:t>
            </a:r>
            <a:r>
              <a:rPr lang="en-US" sz="2400" dirty="0">
                <a:solidFill>
                  <a:schemeClr val="tx1">
                    <a:lumMod val="95000"/>
                    <a:lumOff val="5000"/>
                  </a:schemeClr>
                </a:solidFill>
                <a:latin typeface="Arial" panose="020B0604020202020204" pitchFamily="34" charset="0"/>
                <a:cs typeface="Arial" panose="020B0604020202020204" pitchFamily="34" charset="0"/>
              </a:rPr>
              <a:t>words, multi-words phrases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Oval 1"/>
          <p:cNvSpPr/>
          <p:nvPr/>
        </p:nvSpPr>
        <p:spPr>
          <a:xfrm>
            <a:off x="531136" y="4517021"/>
            <a:ext cx="8755888" cy="692459"/>
          </a:xfrm>
          <a:prstGeom prst="ellipse">
            <a:avLst/>
          </a:prstGeom>
          <a:no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endParaRPr lang="en-US" sz="2400">
              <a:solidFill>
                <a:schemeClr val="tx1">
                  <a:lumMod val="95000"/>
                  <a:lumOff val="5000"/>
                </a:schemeClr>
              </a:solidFill>
              <a:latin typeface="Arial" panose="020B0604020202020204" pitchFamily="34" charset="0"/>
              <a:cs typeface="Arial" panose="020B0604020202020204" pitchFamily="34" charset="0"/>
              <a:sym typeface="Helvetica"/>
            </a:endParaRPr>
          </a:p>
        </p:txBody>
      </p:sp>
      <p:sp>
        <p:nvSpPr>
          <p:cNvPr id="3" name="Slide Number Placeholder 2">
            <a:extLst>
              <a:ext uri="{FF2B5EF4-FFF2-40B4-BE49-F238E27FC236}">
                <a16:creationId xmlns:a16="http://schemas.microsoft.com/office/drawing/2014/main" id="{2D078A5A-721E-114C-82D6-3BF3C3099061}"/>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1346868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object 2"/>
          <p:cNvSpPr txBox="1"/>
          <p:nvPr/>
        </p:nvSpPr>
        <p:spPr>
          <a:xfrm>
            <a:off x="531136" y="409489"/>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Preprocessing: </a:t>
            </a:r>
            <a:r>
              <a:rPr lang="en-US" sz="4000" dirty="0">
                <a:latin typeface="Arial" panose="020B0604020202020204" pitchFamily="34" charset="0"/>
                <a:cs typeface="Arial" panose="020B0604020202020204" pitchFamily="34" charset="0"/>
              </a:rPr>
              <a:t>Chunking</a:t>
            </a:r>
            <a:endParaRPr sz="4000" dirty="0">
              <a:latin typeface="Arial" panose="020B0604020202020204" pitchFamily="34" charset="0"/>
              <a:cs typeface="Arial" panose="020B0604020202020204" pitchFamily="34" charset="0"/>
            </a:endParaRPr>
          </a:p>
        </p:txBody>
      </p:sp>
      <p:sp>
        <p:nvSpPr>
          <p:cNvPr id="662" name="How Can We Use Word2Vec?"/>
          <p:cNvSpPr txBox="1"/>
          <p:nvPr/>
        </p:nvSpPr>
        <p:spPr>
          <a:xfrm>
            <a:off x="5438878" y="1904657"/>
            <a:ext cx="6753122" cy="1028481"/>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"data", "science“ </a:t>
            </a:r>
            <a:r>
              <a:rPr lang="en-US" sz="2400" b="1" dirty="0">
                <a:solidFill>
                  <a:schemeClr val="tx1">
                    <a:lumMod val="75000"/>
                    <a:lumOff val="25000"/>
                  </a:schemeClr>
                </a:solidFill>
                <a:latin typeface="Arial" panose="020B0604020202020204" pitchFamily="34" charset="0"/>
                <a:cs typeface="Arial" panose="020B0604020202020204" pitchFamily="34" charset="0"/>
              </a:rPr>
              <a:t>or </a:t>
            </a:r>
            <a:r>
              <a:rPr lang="en-US" sz="2400" dirty="0">
                <a:solidFill>
                  <a:schemeClr val="tx1">
                    <a:lumMod val="75000"/>
                    <a:lumOff val="25000"/>
                  </a:schemeClr>
                </a:solidFill>
                <a:latin typeface="Arial" panose="020B0604020202020204" pitchFamily="34" charset="0"/>
                <a:cs typeface="Arial" panose="020B0604020202020204" pitchFamily="34" charset="0"/>
              </a:rPr>
              <a:t> "data science"</a:t>
            </a:r>
          </a:p>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"artificial" , "intelligence" </a:t>
            </a:r>
            <a:r>
              <a:rPr lang="en-US" sz="2400" b="1" dirty="0">
                <a:solidFill>
                  <a:schemeClr val="tx1">
                    <a:lumMod val="75000"/>
                    <a:lumOff val="25000"/>
                  </a:schemeClr>
                </a:solidFill>
                <a:latin typeface="Arial" panose="020B0604020202020204" pitchFamily="34" charset="0"/>
                <a:cs typeface="Arial" panose="020B0604020202020204" pitchFamily="34" charset="0"/>
              </a:rPr>
              <a:t>or </a:t>
            </a:r>
            <a:r>
              <a:rPr lang="en-US" sz="2400" dirty="0">
                <a:solidFill>
                  <a:schemeClr val="tx1">
                    <a:lumMod val="75000"/>
                    <a:lumOff val="25000"/>
                  </a:schemeClr>
                </a:solidFill>
                <a:latin typeface="Arial" panose="020B0604020202020204" pitchFamily="34" charset="0"/>
                <a:cs typeface="Arial" panose="020B0604020202020204" pitchFamily="34" charset="0"/>
              </a:rPr>
              <a:t>"artificial intelligence" </a:t>
            </a:r>
          </a:p>
        </p:txBody>
      </p:sp>
      <p:sp>
        <p:nvSpPr>
          <p:cNvPr id="2" name="Slide Number Placeholder 1">
            <a:extLst>
              <a:ext uri="{FF2B5EF4-FFF2-40B4-BE49-F238E27FC236}">
                <a16:creationId xmlns:a16="http://schemas.microsoft.com/office/drawing/2014/main" id="{DA18284A-2267-F34C-9532-A6169B591554}"/>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
        <p:nvSpPr>
          <p:cNvPr id="6" name="How Can We Use Word2Vec?">
            <a:extLst>
              <a:ext uri="{FF2B5EF4-FFF2-40B4-BE49-F238E27FC236}">
                <a16:creationId xmlns:a16="http://schemas.microsoft.com/office/drawing/2014/main" id="{FA3895DA-DE04-D248-844A-DD9F64277814}"/>
              </a:ext>
            </a:extLst>
          </p:cNvPr>
          <p:cNvSpPr txBox="1"/>
          <p:nvPr/>
        </p:nvSpPr>
        <p:spPr>
          <a:xfrm>
            <a:off x="380378" y="1904657"/>
            <a:ext cx="4937645" cy="1231100"/>
          </a:xfrm>
          <a:prstGeom prst="rect">
            <a:avLst/>
          </a:prstGeom>
          <a:solidFill>
            <a:schemeClr val="bg1">
              <a:lumMod val="85000"/>
            </a:schemeClr>
          </a:solidFill>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r>
              <a:rPr lang="en-US" sz="2400" dirty="0">
                <a:solidFill>
                  <a:schemeClr val="tx1">
                    <a:lumMod val="95000"/>
                    <a:lumOff val="5000"/>
                  </a:schemeClr>
                </a:solidFill>
                <a:latin typeface="Arial" panose="020B0604020202020204" pitchFamily="34" charset="0"/>
                <a:cs typeface="Arial" panose="020B0604020202020204" pitchFamily="34" charset="0"/>
              </a:rPr>
              <a:t>We need to invest in </a:t>
            </a:r>
            <a:r>
              <a:rPr lang="en-US" sz="2400" b="1" dirty="0">
                <a:solidFill>
                  <a:schemeClr val="tx1">
                    <a:lumMod val="95000"/>
                    <a:lumOff val="5000"/>
                  </a:schemeClr>
                </a:solidFill>
                <a:latin typeface="Arial" panose="020B0604020202020204" pitchFamily="34" charset="0"/>
                <a:cs typeface="Arial" panose="020B0604020202020204" pitchFamily="34" charset="0"/>
              </a:rPr>
              <a:t>data science </a:t>
            </a:r>
            <a:r>
              <a:rPr lang="en-US" sz="2400" dirty="0">
                <a:solidFill>
                  <a:schemeClr val="tx1">
                    <a:lumMod val="95000"/>
                    <a:lumOff val="5000"/>
                  </a:schemeClr>
                </a:solidFill>
                <a:latin typeface="Arial" panose="020B0604020202020204" pitchFamily="34" charset="0"/>
                <a:cs typeface="Arial" panose="020B0604020202020204" pitchFamily="34" charset="0"/>
              </a:rPr>
              <a:t>and </a:t>
            </a:r>
            <a:r>
              <a:rPr lang="en-US" sz="2400" b="1" dirty="0">
                <a:solidFill>
                  <a:schemeClr val="tx1">
                    <a:lumMod val="95000"/>
                    <a:lumOff val="5000"/>
                  </a:schemeClr>
                </a:solidFill>
                <a:latin typeface="Arial" panose="020B0604020202020204" pitchFamily="34" charset="0"/>
                <a:cs typeface="Arial" panose="020B0604020202020204" pitchFamily="34" charset="0"/>
              </a:rPr>
              <a:t>artificial intelligence </a:t>
            </a:r>
            <a:r>
              <a:rPr lang="en-US" sz="2400" dirty="0">
                <a:solidFill>
                  <a:schemeClr val="tx1">
                    <a:lumMod val="95000"/>
                    <a:lumOff val="5000"/>
                  </a:schemeClr>
                </a:solidFill>
                <a:latin typeface="Arial" panose="020B0604020202020204" pitchFamily="34" charset="0"/>
                <a:cs typeface="Arial" panose="020B0604020202020204" pitchFamily="34" charset="0"/>
              </a:rPr>
              <a:t>capabilities.</a:t>
            </a:r>
          </a:p>
        </p:txBody>
      </p:sp>
      <p:sp>
        <p:nvSpPr>
          <p:cNvPr id="7" name="How Can We Use Word2Vec?">
            <a:extLst>
              <a:ext uri="{FF2B5EF4-FFF2-40B4-BE49-F238E27FC236}">
                <a16:creationId xmlns:a16="http://schemas.microsoft.com/office/drawing/2014/main" id="{F583B4C1-E480-B447-A5D1-F83C816A35A6}"/>
              </a:ext>
            </a:extLst>
          </p:cNvPr>
          <p:cNvSpPr txBox="1"/>
          <p:nvPr/>
        </p:nvSpPr>
        <p:spPr>
          <a:xfrm>
            <a:off x="380377" y="3620984"/>
            <a:ext cx="4937645" cy="1600432"/>
          </a:xfrm>
          <a:prstGeom prst="rect">
            <a:avLst/>
          </a:prstGeom>
          <a:solidFill>
            <a:schemeClr val="bg1">
              <a:lumMod val="85000"/>
            </a:schemeClr>
          </a:solidFill>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r>
              <a:rPr lang="en-SG" sz="2400" dirty="0"/>
              <a:t>Mr </a:t>
            </a:r>
            <a:r>
              <a:rPr lang="en-SG" sz="2400" b="1" dirty="0"/>
              <a:t>Heng </a:t>
            </a:r>
            <a:r>
              <a:rPr lang="en-SG" sz="2400" b="1" dirty="0" err="1"/>
              <a:t>Swee</a:t>
            </a:r>
            <a:r>
              <a:rPr lang="en-SG" sz="2400" b="1" dirty="0"/>
              <a:t> </a:t>
            </a:r>
            <a:r>
              <a:rPr lang="en-SG" sz="2400" b="1" dirty="0" err="1"/>
              <a:t>Keat</a:t>
            </a:r>
            <a:r>
              <a:rPr lang="en-SG" sz="2400" dirty="0"/>
              <a:t> will deliver a Ministerial Statement on additional support measures for COVID-19 pandemic.</a:t>
            </a:r>
            <a:endParaRPr lang="en-US" sz="24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FE44A1E-93F0-E346-8F95-FB71355C583F}"/>
              </a:ext>
            </a:extLst>
          </p:cNvPr>
          <p:cNvSpPr/>
          <p:nvPr/>
        </p:nvSpPr>
        <p:spPr>
          <a:xfrm>
            <a:off x="380378" y="1228240"/>
            <a:ext cx="8252580" cy="461665"/>
          </a:xfrm>
          <a:prstGeom prst="rect">
            <a:avLst/>
          </a:prstGeom>
        </p:spPr>
        <p:txBody>
          <a:bodyPr wrap="none">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What is the right way to tokenize </a:t>
            </a:r>
            <a:r>
              <a:rPr lang="en-US" sz="2400" b="1" dirty="0">
                <a:solidFill>
                  <a:schemeClr val="tx1">
                    <a:lumMod val="75000"/>
                    <a:lumOff val="25000"/>
                  </a:schemeClr>
                </a:solidFill>
                <a:latin typeface="Arial" panose="020B0604020202020204" pitchFamily="34" charset="0"/>
                <a:cs typeface="Arial" panose="020B0604020202020204" pitchFamily="34" charset="0"/>
              </a:rPr>
              <a:t>open compound words</a:t>
            </a:r>
            <a:r>
              <a:rPr lang="en-US" sz="2400"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9" name="How Can We Use Word2Vec?">
            <a:extLst>
              <a:ext uri="{FF2B5EF4-FFF2-40B4-BE49-F238E27FC236}">
                <a16:creationId xmlns:a16="http://schemas.microsoft.com/office/drawing/2014/main" id="{B722D582-09B4-A243-990E-727F37513D37}"/>
              </a:ext>
            </a:extLst>
          </p:cNvPr>
          <p:cNvSpPr txBox="1"/>
          <p:nvPr/>
        </p:nvSpPr>
        <p:spPr>
          <a:xfrm>
            <a:off x="5438878" y="3776137"/>
            <a:ext cx="6753122" cy="1564525"/>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a:t>
            </a:r>
            <a:r>
              <a:rPr lang="en-US" sz="2400" dirty="0" err="1">
                <a:solidFill>
                  <a:schemeClr val="tx1">
                    <a:lumMod val="75000"/>
                    <a:lumOff val="25000"/>
                  </a:schemeClr>
                </a:solidFill>
                <a:latin typeface="Arial" panose="020B0604020202020204" pitchFamily="34" charset="0"/>
                <a:cs typeface="Arial" panose="020B0604020202020204" pitchFamily="34" charset="0"/>
              </a:rPr>
              <a:t>heng</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swee</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keat</a:t>
            </a:r>
            <a:r>
              <a:rPr lang="en-US" sz="2400" dirty="0">
                <a:solidFill>
                  <a:schemeClr val="tx1">
                    <a:lumMod val="75000"/>
                    <a:lumOff val="25000"/>
                  </a:schemeClr>
                </a:solidFill>
                <a:latin typeface="Arial" panose="020B0604020202020204" pitchFamily="34" charset="0"/>
                <a:cs typeface="Arial" panose="020B0604020202020204" pitchFamily="34" charset="0"/>
              </a:rPr>
              <a:t>"</a:t>
            </a:r>
          </a:p>
          <a:p>
            <a:pPr defTabSz="609585">
              <a:spcBef>
                <a:spcPts val="1333"/>
              </a:spcBef>
              <a:defRPr sz="1800">
                <a:solidFill>
                  <a:schemeClr val="accent2"/>
                </a:solidFill>
                <a:latin typeface="Avenir Heavy"/>
                <a:ea typeface="Avenir Heavy"/>
                <a:cs typeface="Avenir Heavy"/>
                <a:sym typeface="Avenir Heavy"/>
              </a:defRPr>
            </a:pPr>
            <a:r>
              <a:rPr lang="en-US" sz="2400" b="1" dirty="0">
                <a:solidFill>
                  <a:schemeClr val="tx1">
                    <a:lumMod val="75000"/>
                    <a:lumOff val="25000"/>
                  </a:schemeClr>
                </a:solidFill>
                <a:latin typeface="Arial" panose="020B0604020202020204" pitchFamily="34" charset="0"/>
                <a:cs typeface="Arial" panose="020B0604020202020204" pitchFamily="34" charset="0"/>
              </a:rPr>
              <a:t>or </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heng</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swee</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keat</a:t>
            </a:r>
            <a:r>
              <a:rPr lang="en-US" sz="2400" dirty="0">
                <a:solidFill>
                  <a:schemeClr val="tx1">
                    <a:lumMod val="75000"/>
                    <a:lumOff val="25000"/>
                  </a:schemeClr>
                </a:solidFill>
                <a:latin typeface="Arial" panose="020B0604020202020204" pitchFamily="34" charset="0"/>
                <a:cs typeface="Arial" panose="020B0604020202020204" pitchFamily="34" charset="0"/>
              </a:rPr>
              <a:t>" </a:t>
            </a:r>
          </a:p>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or “</a:t>
            </a:r>
            <a:r>
              <a:rPr lang="en-US" sz="2400" dirty="0" err="1">
                <a:solidFill>
                  <a:schemeClr val="tx1">
                    <a:lumMod val="75000"/>
                    <a:lumOff val="25000"/>
                  </a:schemeClr>
                </a:solidFill>
                <a:latin typeface="Arial" panose="020B0604020202020204" pitchFamily="34" charset="0"/>
                <a:cs typeface="Arial" panose="020B0604020202020204" pitchFamily="34" charset="0"/>
              </a:rPr>
              <a:t>heng_swee_keat</a:t>
            </a:r>
            <a:r>
              <a:rPr lang="en-US" sz="2400" dirty="0">
                <a:solidFill>
                  <a:schemeClr val="tx1">
                    <a:lumMod val="75000"/>
                    <a:lumOff val="2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14422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Chunking using MWE Tokenizer</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CACBAE-7902-8A47-84D0-A877AD289052}"/>
              </a:ext>
            </a:extLst>
          </p:cNvPr>
          <p:cNvSpPr>
            <a:spLocks noGrp="1"/>
          </p:cNvSpPr>
          <p:nvPr>
            <p:ph type="sldNum" sz="quarter" idx="12"/>
          </p:nvPr>
        </p:nvSpPr>
        <p:spPr>
          <a:xfrm>
            <a:off x="9900458" y="6612182"/>
            <a:ext cx="1312025" cy="365125"/>
          </a:xfrm>
        </p:spPr>
        <p:txBody>
          <a:bodyPr/>
          <a:lstStyle/>
          <a:p>
            <a:fld id="{4FAB73BC-B049-4115-A692-8D63A059BFB8}" type="slidenum">
              <a:rPr lang="en-US" smtClean="0"/>
              <a:pPr/>
              <a:t>47</a:t>
            </a:fld>
            <a:endParaRPr lang="en-US" dirty="0"/>
          </a:p>
        </p:txBody>
      </p:sp>
      <p:pic>
        <p:nvPicPr>
          <p:cNvPr id="5" name="Picture 4">
            <a:extLst>
              <a:ext uri="{FF2B5EF4-FFF2-40B4-BE49-F238E27FC236}">
                <a16:creationId xmlns:a16="http://schemas.microsoft.com/office/drawing/2014/main" id="{8B404117-FE4B-324F-89E0-6BD14C7468CE}"/>
              </a:ext>
            </a:extLst>
          </p:cNvPr>
          <p:cNvPicPr>
            <a:picLocks noChangeAspect="1"/>
          </p:cNvPicPr>
          <p:nvPr/>
        </p:nvPicPr>
        <p:blipFill>
          <a:blip r:embed="rId3"/>
          <a:stretch>
            <a:fillRect/>
          </a:stretch>
        </p:blipFill>
        <p:spPr>
          <a:xfrm>
            <a:off x="275377" y="1630136"/>
            <a:ext cx="11506200" cy="2857500"/>
          </a:xfrm>
          <a:prstGeom prst="rect">
            <a:avLst/>
          </a:prstGeom>
        </p:spPr>
      </p:pic>
      <p:sp>
        <p:nvSpPr>
          <p:cNvPr id="9" name="Rectangle 8">
            <a:extLst>
              <a:ext uri="{FF2B5EF4-FFF2-40B4-BE49-F238E27FC236}">
                <a16:creationId xmlns:a16="http://schemas.microsoft.com/office/drawing/2014/main" id="{7ACB6069-068A-524C-8FA5-736322106B51}"/>
              </a:ext>
            </a:extLst>
          </p:cNvPr>
          <p:cNvSpPr/>
          <p:nvPr/>
        </p:nvSpPr>
        <p:spPr>
          <a:xfrm>
            <a:off x="5309905" y="6079178"/>
            <a:ext cx="4607864" cy="369332"/>
          </a:xfrm>
          <a:prstGeom prst="rect">
            <a:avLst/>
          </a:prstGeom>
        </p:spPr>
        <p:txBody>
          <a:bodyPr wrap="none">
            <a:spAutoFit/>
          </a:bodyPr>
          <a:lstStyle/>
          <a:p>
            <a:r>
              <a:rPr lang="en-US" dirty="0"/>
              <a:t>Refer to nltk-example-13-Chunking-MWE.ipynb</a:t>
            </a:r>
          </a:p>
        </p:txBody>
      </p:sp>
    </p:spTree>
    <p:extLst>
      <p:ext uri="{BB962C8B-B14F-4D97-AF65-F5344CB8AC3E}">
        <p14:creationId xmlns:p14="http://schemas.microsoft.com/office/powerpoint/2010/main" val="2494680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object 2"/>
          <p:cNvSpPr txBox="1"/>
          <p:nvPr/>
        </p:nvSpPr>
        <p:spPr>
          <a:xfrm>
            <a:off x="531136" y="409489"/>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Other cleansing issues</a:t>
            </a:r>
            <a:endParaRPr sz="4000" dirty="0">
              <a:latin typeface="Arial" panose="020B0604020202020204" pitchFamily="34" charset="0"/>
              <a:cs typeface="Arial" panose="020B0604020202020204" pitchFamily="34" charset="0"/>
            </a:endParaRPr>
          </a:p>
        </p:txBody>
      </p:sp>
      <p:sp>
        <p:nvSpPr>
          <p:cNvPr id="662" name="How Can We Use Word2Vec?"/>
          <p:cNvSpPr txBox="1"/>
          <p:nvPr/>
        </p:nvSpPr>
        <p:spPr>
          <a:xfrm>
            <a:off x="651849" y="3831096"/>
            <a:ext cx="11129728" cy="430881"/>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42900" indent="-342900" defTabSz="609585">
              <a:spcBef>
                <a:spcPts val="1333"/>
              </a:spcBef>
              <a:buFont typeface="Arial" panose="020B0604020202020204" pitchFamily="34" charset="0"/>
              <a:buChar char="•"/>
              <a:defRPr sz="1800">
                <a:solidFill>
                  <a:schemeClr val="accent2"/>
                </a:solidFill>
                <a:latin typeface="Avenir Heavy"/>
                <a:ea typeface="Avenir Heavy"/>
                <a:cs typeface="Avenir Heavy"/>
                <a:sym typeface="Avenir Heavy"/>
              </a:defRPr>
            </a:pPr>
            <a:endParaRPr lang="en-US" sz="2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18284A-2267-F34C-9532-A6169B591554}"/>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4" name="TextBox 3">
            <a:extLst>
              <a:ext uri="{FF2B5EF4-FFF2-40B4-BE49-F238E27FC236}">
                <a16:creationId xmlns:a16="http://schemas.microsoft.com/office/drawing/2014/main" id="{C5CF0819-30CC-4942-B315-C25B4A0494D4}"/>
              </a:ext>
            </a:extLst>
          </p:cNvPr>
          <p:cNvSpPr txBox="1"/>
          <p:nvPr/>
        </p:nvSpPr>
        <p:spPr>
          <a:xfrm>
            <a:off x="937550" y="1791689"/>
            <a:ext cx="9055886" cy="923330"/>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SG"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3A84ED1-E747-4016-AE26-2D6BBC779D09}"/>
              </a:ext>
            </a:extLst>
          </p:cNvPr>
          <p:cNvSpPr/>
          <p:nvPr/>
        </p:nvSpPr>
        <p:spPr>
          <a:xfrm>
            <a:off x="825255" y="1185532"/>
            <a:ext cx="10163273" cy="489364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Acronym normalization and tagging – acronyms can be specified as “I.B.M.” or “IBM” so these should be tagged and normalized.</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Remove special characters in scraped text from web pages and PDF files</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Identify and remove useless sections, such as common headers, footers, and sidebars as well as legal or commercial boilerplates</a:t>
            </a:r>
          </a:p>
          <a:p>
            <a:endParaRPr lang="en-US" sz="2400" dirty="0">
              <a:latin typeface="Arial" panose="020B0604020202020204" pitchFamily="34" charset="0"/>
              <a:cs typeface="Arial" panose="020B0604020202020204" pitchFamily="34" charset="0"/>
            </a:endParaRPr>
          </a:p>
          <a:p>
            <a:r>
              <a:rPr lang="en-SG" sz="2400" dirty="0">
                <a:latin typeface="Arial" panose="020B0604020202020204" pitchFamily="34" charset="0"/>
                <a:cs typeface="Arial" panose="020B0604020202020204" pitchFamily="34" charset="0"/>
              </a:rPr>
              <a:t>Spelling correction - misspelled errors are encountered especially if you are processing text from crowd-sourced or informal sources</a:t>
            </a:r>
          </a:p>
          <a:p>
            <a:endParaRPr lang="en-SG" sz="2400" dirty="0">
              <a:latin typeface="Arial" panose="020B0604020202020204" pitchFamily="34" charset="0"/>
              <a:cs typeface="Arial" panose="020B0604020202020204" pitchFamily="34" charset="0"/>
            </a:endParaRPr>
          </a:p>
          <a:p>
            <a:r>
              <a:rPr lang="en-SG" sz="2400" dirty="0">
                <a:latin typeface="Arial" panose="020B0604020202020204" pitchFamily="34" charset="0"/>
                <a:cs typeface="Arial" panose="020B0604020202020204" pitchFamily="34" charset="0"/>
              </a:rPr>
              <a:t>Expanding contraction (I'd </a:t>
            </a:r>
            <a:r>
              <a:rPr lang="en-SG" sz="2400" dirty="0">
                <a:latin typeface="Arial" panose="020B0604020202020204" pitchFamily="34" charset="0"/>
                <a:cs typeface="Arial" panose="020B0604020202020204" pitchFamily="34" charset="0"/>
                <a:sym typeface="Wingdings" pitchFamily="2" charset="2"/>
              </a:rPr>
              <a:t> I would)</a:t>
            </a:r>
          </a:p>
          <a:p>
            <a:endParaRPr lang="en-SG" sz="2400" dirty="0">
              <a:latin typeface="Arial" panose="020B0604020202020204" pitchFamily="34" charset="0"/>
              <a:cs typeface="Arial" panose="020B0604020202020204" pitchFamily="34" charset="0"/>
              <a:sym typeface="Wingdings" pitchFamily="2" charset="2"/>
            </a:endParaRPr>
          </a:p>
        </p:txBody>
      </p:sp>
    </p:spTree>
    <p:extLst>
      <p:ext uri="{BB962C8B-B14F-4D97-AF65-F5344CB8AC3E}">
        <p14:creationId xmlns:p14="http://schemas.microsoft.com/office/powerpoint/2010/main" val="2158468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Knowledge Check</a:t>
            </a:r>
            <a:endParaRPr sz="4000" dirty="0">
              <a:latin typeface="Arial" panose="020B0604020202020204" pitchFamily="34" charset="0"/>
              <a:cs typeface="Arial" panose="020B0604020202020204" pitchFamily="34" charset="0"/>
            </a:endParaRPr>
          </a:p>
        </p:txBody>
      </p:sp>
      <p:sp>
        <p:nvSpPr>
          <p:cNvPr id="676" name="How Can We Use Word2Vec?"/>
          <p:cNvSpPr txBox="1"/>
          <p:nvPr/>
        </p:nvSpPr>
        <p:spPr>
          <a:xfrm>
            <a:off x="531136" y="1386607"/>
            <a:ext cx="11250441" cy="492436"/>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Given the text below, what are some preprocessing techniques you could apply?</a:t>
            </a:r>
          </a:p>
        </p:txBody>
      </p:sp>
      <p:sp>
        <p:nvSpPr>
          <p:cNvPr id="2" name="Slide Number Placeholder 1">
            <a:extLst>
              <a:ext uri="{FF2B5EF4-FFF2-40B4-BE49-F238E27FC236}">
                <a16:creationId xmlns:a16="http://schemas.microsoft.com/office/drawing/2014/main" id="{278E7624-611A-DB4E-91CE-DD7AD9FC2A24}"/>
              </a:ext>
            </a:extLst>
          </p:cNvPr>
          <p:cNvSpPr>
            <a:spLocks noGrp="1"/>
          </p:cNvSpPr>
          <p:nvPr>
            <p:ph type="sldNum" sz="quarter" idx="12"/>
          </p:nvPr>
        </p:nvSpPr>
        <p:spPr/>
        <p:txBody>
          <a:bodyPr/>
          <a:lstStyle/>
          <a:p>
            <a:fld id="{4FAB73BC-B049-4115-A692-8D63A059BFB8}" type="slidenum">
              <a:rPr lang="en-US" smtClean="0"/>
              <a:pPr/>
              <a:t>49</a:t>
            </a:fld>
            <a:endParaRPr lang="en-US" dirty="0"/>
          </a:p>
        </p:txBody>
      </p:sp>
      <p:pic>
        <p:nvPicPr>
          <p:cNvPr id="3" name="Picture 2">
            <a:extLst>
              <a:ext uri="{FF2B5EF4-FFF2-40B4-BE49-F238E27FC236}">
                <a16:creationId xmlns:a16="http://schemas.microsoft.com/office/drawing/2014/main" id="{9C98D282-3A68-E447-AF1E-82806911CA7F}"/>
              </a:ext>
            </a:extLst>
          </p:cNvPr>
          <p:cNvPicPr>
            <a:picLocks noChangeAspect="1"/>
          </p:cNvPicPr>
          <p:nvPr/>
        </p:nvPicPr>
        <p:blipFill>
          <a:blip r:embed="rId3"/>
          <a:stretch>
            <a:fillRect/>
          </a:stretch>
        </p:blipFill>
        <p:spPr>
          <a:xfrm>
            <a:off x="1" y="1879044"/>
            <a:ext cx="12072040" cy="3475010"/>
          </a:xfrm>
          <a:prstGeom prst="rect">
            <a:avLst/>
          </a:prstGeom>
        </p:spPr>
      </p:pic>
      <p:sp>
        <p:nvSpPr>
          <p:cNvPr id="4" name="TextBox 3">
            <a:extLst>
              <a:ext uri="{FF2B5EF4-FFF2-40B4-BE49-F238E27FC236}">
                <a16:creationId xmlns:a16="http://schemas.microsoft.com/office/drawing/2014/main" id="{113A4D1C-4372-6749-86D0-C2C47345EB05}"/>
              </a:ext>
            </a:extLst>
          </p:cNvPr>
          <p:cNvSpPr txBox="1"/>
          <p:nvPr/>
        </p:nvSpPr>
        <p:spPr>
          <a:xfrm>
            <a:off x="3797078" y="6075098"/>
            <a:ext cx="2171877" cy="276999"/>
          </a:xfrm>
          <a:prstGeom prst="rect">
            <a:avLst/>
          </a:prstGeom>
          <a:noFill/>
        </p:spPr>
        <p:txBody>
          <a:bodyPr wrap="none" rtlCol="0">
            <a:spAutoFit/>
          </a:bodyPr>
          <a:lstStyle/>
          <a:p>
            <a:r>
              <a:rPr lang="en-US" sz="1200" dirty="0"/>
              <a:t>Source: Amazon product review</a:t>
            </a:r>
          </a:p>
        </p:txBody>
      </p:sp>
    </p:spTree>
    <p:extLst>
      <p:ext uri="{BB962C8B-B14F-4D97-AF65-F5344CB8AC3E}">
        <p14:creationId xmlns:p14="http://schemas.microsoft.com/office/powerpoint/2010/main" val="373777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Introducing NLTK (Natural Language Toolkit)</a:t>
            </a:r>
            <a:endParaRPr sz="4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171E93C2-0BEB-A84C-B74A-1CD600B00D48}"/>
              </a:ext>
            </a:extLst>
          </p:cNvPr>
          <p:cNvSpPr/>
          <p:nvPr/>
        </p:nvSpPr>
        <p:spPr>
          <a:xfrm>
            <a:off x="728132" y="1543672"/>
            <a:ext cx="10329335" cy="4154984"/>
          </a:xfrm>
          <a:prstGeom prst="rect">
            <a:avLst/>
          </a:prstGeom>
        </p:spPr>
        <p:txBody>
          <a:bodyPr wrap="square">
            <a:spAutoFit/>
          </a:bodyPr>
          <a:lstStyle/>
          <a:p>
            <a:pPr marL="342900" indent="-342900">
              <a:buFont typeface="Arial" panose="020B0604020202020204" pitchFamily="34" charset="0"/>
              <a:buChar char="•"/>
            </a:pPr>
            <a:r>
              <a:rPr lang="en-SG" sz="2400" dirty="0">
                <a:solidFill>
                  <a:srgbClr val="000000"/>
                </a:solidFill>
                <a:latin typeface="Arial" panose="020B0604020202020204" pitchFamily="34" charset="0"/>
                <a:cs typeface="Arial" panose="020B0604020202020204" pitchFamily="34" charset="0"/>
              </a:rPr>
              <a:t>NLTK is a popular platform for building Python programs to work with human language data </a:t>
            </a:r>
          </a:p>
          <a:p>
            <a:pPr marL="342900" indent="-342900">
              <a:buFont typeface="Arial" panose="020B0604020202020204" pitchFamily="34" charset="0"/>
              <a:buChar char="•"/>
            </a:pPr>
            <a:endParaRPr lang="en-SG" sz="24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solidFill>
                  <a:srgbClr val="000000"/>
                </a:solidFill>
                <a:latin typeface="Arial" panose="020B0604020202020204" pitchFamily="34" charset="0"/>
                <a:cs typeface="Arial" panose="020B0604020202020204" pitchFamily="34" charset="0"/>
              </a:rPr>
              <a:t>It provides easy-to-use interfaces to over 50 corpora,  lexical resources and trained models.</a:t>
            </a:r>
          </a:p>
          <a:p>
            <a:pPr lvl="1"/>
            <a:r>
              <a:rPr lang="en-SG" sz="2400" dirty="0">
                <a:hlinkClick r:id="rId3"/>
              </a:rPr>
              <a:t>http://www.nltk.org/nltk_data/</a:t>
            </a:r>
            <a:endParaRPr lang="en-SG" sz="24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SG" sz="24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solidFill>
                  <a:srgbClr val="000000"/>
                </a:solidFill>
                <a:latin typeface="Arial" panose="020B0604020202020204" pitchFamily="34" charset="0"/>
                <a:cs typeface="Arial" panose="020B0604020202020204" pitchFamily="34" charset="0"/>
              </a:rPr>
              <a:t>Has a suite of text processing libraries for tokenization, stemming, tagging, parsing, semantic reasoning, classifications, wrappers for other NLP libraries</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0477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Optional Learning Video</a:t>
            </a:r>
            <a:endParaRPr sz="4000" dirty="0">
              <a:latin typeface="Arial" panose="020B0604020202020204" pitchFamily="34" charset="0"/>
              <a:cs typeface="Arial" panose="020B0604020202020204" pitchFamily="34" charset="0"/>
            </a:endParaRPr>
          </a:p>
        </p:txBody>
      </p:sp>
      <p:sp>
        <p:nvSpPr>
          <p:cNvPr id="676" name="How Can We Use Word2Vec?"/>
          <p:cNvSpPr txBox="1"/>
          <p:nvPr/>
        </p:nvSpPr>
        <p:spPr>
          <a:xfrm>
            <a:off x="531136" y="1386607"/>
            <a:ext cx="11250441" cy="1508099"/>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r>
              <a:rPr lang="en-US" sz="2400" b="1" dirty="0"/>
              <a:t>NLP - Text Preprocessing and Text Classification (using Python)   </a:t>
            </a:r>
            <a:endParaRPr lang="en-US" sz="2400" dirty="0"/>
          </a:p>
          <a:p>
            <a:r>
              <a:rPr lang="en-US" sz="2400" dirty="0"/>
              <a:t>     - https://youtu.be/nxhCyeRR75Q</a:t>
            </a:r>
          </a:p>
          <a:p>
            <a:br>
              <a:rPr lang="en-US" dirty="0"/>
            </a:br>
            <a:endParaRPr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78E7624-611A-DB4E-91CE-DD7AD9FC2A24}"/>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Tree>
    <p:extLst>
      <p:ext uri="{BB962C8B-B14F-4D97-AF65-F5344CB8AC3E}">
        <p14:creationId xmlns:p14="http://schemas.microsoft.com/office/powerpoint/2010/main" val="983843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EB5F-34F7-A54A-9C45-A10B29C1081A}"/>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Exercise</a:t>
            </a:r>
          </a:p>
        </p:txBody>
      </p:sp>
      <p:sp>
        <p:nvSpPr>
          <p:cNvPr id="4" name="Text Placeholder 3">
            <a:extLst>
              <a:ext uri="{FF2B5EF4-FFF2-40B4-BE49-F238E27FC236}">
                <a16:creationId xmlns:a16="http://schemas.microsoft.com/office/drawing/2014/main" id="{23FFB26F-A16F-4346-845F-8B876BF96D5F}"/>
              </a:ext>
            </a:extLst>
          </p:cNvPr>
          <p:cNvSpPr>
            <a:spLocks noGrp="1"/>
          </p:cNvSpPr>
          <p:nvPr>
            <p:ph type="body" sz="half" idx="2"/>
          </p:nvPr>
        </p:nvSpPr>
        <p:spPr>
          <a:xfrm>
            <a:off x="457200" y="2884517"/>
            <a:ext cx="3710035" cy="3379124"/>
          </a:xfrm>
        </p:spPr>
        <p:txBody>
          <a:bodyPr/>
          <a:lstStyle/>
          <a:p>
            <a:endParaRPr lang="en-US" dirty="0"/>
          </a:p>
        </p:txBody>
      </p:sp>
      <p:sp>
        <p:nvSpPr>
          <p:cNvPr id="3" name="Rectangle 2">
            <a:extLst>
              <a:ext uri="{FF2B5EF4-FFF2-40B4-BE49-F238E27FC236}">
                <a16:creationId xmlns:a16="http://schemas.microsoft.com/office/drawing/2014/main" id="{5E0833B3-B728-5C4B-89D3-B67CEE4117FB}"/>
              </a:ext>
            </a:extLst>
          </p:cNvPr>
          <p:cNvSpPr/>
          <p:nvPr/>
        </p:nvSpPr>
        <p:spPr>
          <a:xfrm>
            <a:off x="4486277" y="1475749"/>
            <a:ext cx="7248523" cy="523220"/>
          </a:xfrm>
          <a:prstGeom prst="rect">
            <a:avLst/>
          </a:prstGeom>
        </p:spPr>
        <p:txBody>
          <a:bodyPr wrap="none">
            <a:spAutoFit/>
          </a:bodyPr>
          <a:lstStyle/>
          <a:p>
            <a:r>
              <a:rPr lang="en-US" sz="2800" dirty="0"/>
              <a:t>Refer to nltk-exercise-2-text-preprocessing.ipynb</a:t>
            </a:r>
          </a:p>
        </p:txBody>
      </p:sp>
    </p:spTree>
    <p:extLst>
      <p:ext uri="{BB962C8B-B14F-4D97-AF65-F5344CB8AC3E}">
        <p14:creationId xmlns:p14="http://schemas.microsoft.com/office/powerpoint/2010/main" val="3533845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References</a:t>
            </a:r>
            <a:endParaRPr sz="4000" dirty="0">
              <a:latin typeface="Arial" panose="020B0604020202020204" pitchFamily="34" charset="0"/>
              <a:cs typeface="Arial" panose="020B0604020202020204" pitchFamily="34" charset="0"/>
            </a:endParaRPr>
          </a:p>
        </p:txBody>
      </p:sp>
      <p:sp>
        <p:nvSpPr>
          <p:cNvPr id="693" name="How Can We Use Word2Vec?"/>
          <p:cNvSpPr txBox="1"/>
          <p:nvPr/>
        </p:nvSpPr>
        <p:spPr>
          <a:xfrm>
            <a:off x="531135" y="1386602"/>
            <a:ext cx="11390789" cy="489620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bg2">
                    <a:lumMod val="10000"/>
                  </a:schemeClr>
                </a:solidFill>
                <a:latin typeface="Arial" panose="020B0604020202020204" pitchFamily="34" charset="0"/>
                <a:cs typeface="Arial" panose="020B0604020202020204" pitchFamily="34" charset="0"/>
              </a:rPr>
              <a:t>Natural Language Toolkit, </a:t>
            </a:r>
            <a:r>
              <a:rPr lang="en-SG" sz="2400" dirty="0">
                <a:solidFill>
                  <a:schemeClr val="bg2">
                    <a:lumMod val="10000"/>
                  </a:schemeClr>
                </a:solidFill>
                <a:latin typeface="Arial" panose="020B0604020202020204" pitchFamily="34" charset="0"/>
                <a:cs typeface="Arial" panose="020B0604020202020204" pitchFamily="34" charset="0"/>
                <a:sym typeface="Avenir Heavy"/>
                <a:hlinkClick r:id="rId3">
                  <a:extLst>
                    <a:ext uri="{A12FA001-AC4F-418D-AE19-62706E023703}">
                      <ahyp:hlinkClr xmlns:ahyp="http://schemas.microsoft.com/office/drawing/2018/hyperlinkcolor" val="tx"/>
                    </a:ext>
                  </a:extLst>
                </a:hlinkClick>
              </a:rPr>
              <a:t>https://www.nltk.org</a:t>
            </a:r>
            <a:r>
              <a:rPr lang="en-SG" sz="2400">
                <a:solidFill>
                  <a:schemeClr val="bg2">
                    <a:lumMod val="10000"/>
                  </a:schemeClr>
                </a:solidFill>
                <a:latin typeface="Arial" panose="020B0604020202020204" pitchFamily="34" charset="0"/>
                <a:cs typeface="Arial" panose="020B0604020202020204" pitchFamily="34" charset="0"/>
                <a:sym typeface="Avenir Heavy"/>
                <a:hlinkClick r:id="rId3">
                  <a:extLst>
                    <a:ext uri="{A12FA001-AC4F-418D-AE19-62706E023703}">
                      <ahyp:hlinkClr xmlns:ahyp="http://schemas.microsoft.com/office/drawing/2018/hyperlinkcolor" val="tx"/>
                    </a:ext>
                  </a:extLst>
                </a:hlinkClick>
              </a:rPr>
              <a:t>/</a:t>
            </a:r>
            <a:endParaRPr lang="en-SG" sz="2400" dirty="0">
              <a:solidFill>
                <a:schemeClr val="bg2">
                  <a:lumMod val="10000"/>
                </a:schemeClr>
              </a:solidFill>
              <a:latin typeface="Arial" panose="020B0604020202020204" pitchFamily="34" charset="0"/>
              <a:cs typeface="Arial" panose="020B0604020202020204" pitchFamily="34" charset="0"/>
              <a:sym typeface="Avenir Heavy"/>
            </a:endParaRP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endParaRPr lang="en-SG" sz="2400" dirty="0">
              <a:solidFill>
                <a:schemeClr val="bg2">
                  <a:lumMod val="10000"/>
                </a:schemeClr>
              </a:solidFill>
              <a:latin typeface="Arial" panose="020B0604020202020204" pitchFamily="34" charset="0"/>
              <a:cs typeface="Arial" panose="020B0604020202020204" pitchFamily="34" charset="0"/>
              <a:sym typeface="Avenir Heavy"/>
            </a:endParaRPr>
          </a:p>
          <a:p>
            <a:pPr marL="395101" indent="-395101" defTabSz="609585">
              <a:spcBef>
                <a:spcPts val="1333"/>
              </a:spcBef>
              <a:buSzPct val="75000"/>
              <a:buFontTx/>
              <a:buChar char="•"/>
              <a:defRPr sz="1800">
                <a:solidFill>
                  <a:schemeClr val="accent2"/>
                </a:solidFill>
                <a:latin typeface="Avenir Heavy"/>
                <a:ea typeface="Avenir Heavy"/>
                <a:cs typeface="Avenir Heavy"/>
                <a:sym typeface="Avenir Heavy"/>
              </a:defRPr>
            </a:pPr>
            <a:r>
              <a:rPr lang="en-US" sz="2400" dirty="0">
                <a:solidFill>
                  <a:schemeClr val="bg2">
                    <a:lumMod val="10000"/>
                  </a:schemeClr>
                </a:solidFill>
                <a:latin typeface="Arial" panose="020B0604020202020204" pitchFamily="34" charset="0"/>
                <a:cs typeface="Arial" panose="020B0604020202020204" pitchFamily="34" charset="0"/>
                <a:sym typeface="Avenir Heavy"/>
              </a:rPr>
              <a:t>Text Wrangling &amp; Pre-processing: A Practitioner’s Guide to NLP, </a:t>
            </a:r>
            <a:r>
              <a:rPr lang="en-SG" sz="2400" dirty="0">
                <a:solidFill>
                  <a:schemeClr val="bg2">
                    <a:lumMod val="10000"/>
                  </a:schemeClr>
                </a:solidFill>
                <a:latin typeface="Arial" panose="020B0604020202020204" pitchFamily="34" charset="0"/>
                <a:cs typeface="Arial" panose="020B0604020202020204" pitchFamily="34" charset="0"/>
                <a:hlinkClick r:id="rId4"/>
              </a:rPr>
              <a:t>https://www.kdnuggets.com/2018/08/practitioners-guide-processing-understanding-text-2.html</a:t>
            </a:r>
            <a:br>
              <a:rPr lang="en-SG" sz="2400" dirty="0">
                <a:solidFill>
                  <a:schemeClr val="bg2">
                    <a:lumMod val="10000"/>
                  </a:schemeClr>
                </a:solidFill>
                <a:latin typeface="Arial" panose="020B0604020202020204" pitchFamily="34" charset="0"/>
                <a:cs typeface="Arial" panose="020B0604020202020204" pitchFamily="34" charset="0"/>
              </a:rPr>
            </a:br>
            <a:endParaRPr lang="en-SG" sz="2400" dirty="0">
              <a:solidFill>
                <a:schemeClr val="bg2">
                  <a:lumMod val="10000"/>
                </a:schemeClr>
              </a:solidFill>
              <a:latin typeface="Arial" panose="020B0604020202020204" pitchFamily="34" charset="0"/>
              <a:cs typeface="Arial" panose="020B0604020202020204" pitchFamily="34" charset="0"/>
            </a:endParaRPr>
          </a:p>
          <a:p>
            <a:pPr marL="395101" indent="-395101" defTabSz="609585">
              <a:spcBef>
                <a:spcPts val="1333"/>
              </a:spcBef>
              <a:buSzPct val="75000"/>
              <a:buFontTx/>
              <a:buChar char="•"/>
              <a:defRPr sz="1800">
                <a:solidFill>
                  <a:schemeClr val="accent2"/>
                </a:solidFill>
                <a:latin typeface="Avenir Heavy"/>
                <a:ea typeface="Avenir Heavy"/>
                <a:cs typeface="Avenir Heavy"/>
                <a:sym typeface="Avenir Heavy"/>
              </a:defRPr>
            </a:pPr>
            <a:r>
              <a:rPr lang="en-US" sz="2400" dirty="0">
                <a:solidFill>
                  <a:schemeClr val="bg2">
                    <a:lumMod val="10000"/>
                  </a:schemeClr>
                </a:solidFill>
                <a:latin typeface="Arial" panose="020B0604020202020204" pitchFamily="34" charset="0"/>
                <a:cs typeface="Arial" panose="020B0604020202020204" pitchFamily="34" charset="0"/>
                <a:sym typeface="Avenir Heavy"/>
              </a:rPr>
              <a:t>Text Wrangling &amp; Pre-processing: A Practitioner’s Guide to NLP,  </a:t>
            </a:r>
            <a:r>
              <a:rPr lang="en-SG" sz="2000" dirty="0">
                <a:solidFill>
                  <a:schemeClr val="bg2">
                    <a:lumMod val="10000"/>
                  </a:schemeClr>
                </a:solidFill>
                <a:latin typeface="Arial" panose="020B0604020202020204" pitchFamily="34" charset="0"/>
                <a:cs typeface="Arial" panose="020B0604020202020204" pitchFamily="34" charset="0"/>
                <a:hlinkClick r:id="rId5"/>
              </a:rPr>
              <a:t>https://towardsdatascience.com/nlp-text-preprocessing-a-practical-guide-and-template-d80874676e79</a:t>
            </a:r>
            <a:endParaRPr lang="en-SG" sz="2000" dirty="0">
              <a:solidFill>
                <a:schemeClr val="bg2">
                  <a:lumMod val="10000"/>
                </a:schemeClr>
              </a:solidFill>
              <a:latin typeface="Arial" panose="020B0604020202020204" pitchFamily="34" charset="0"/>
              <a:cs typeface="Arial" panose="020B0604020202020204" pitchFamily="34" charset="0"/>
            </a:endParaRPr>
          </a:p>
          <a:p>
            <a:pPr defTabSz="609585">
              <a:spcBef>
                <a:spcPts val="1333"/>
              </a:spcBef>
              <a:buSzPct val="75000"/>
              <a:defRPr sz="1800">
                <a:solidFill>
                  <a:schemeClr val="accent2"/>
                </a:solidFill>
                <a:latin typeface="Avenir Heavy"/>
                <a:ea typeface="Avenir Heavy"/>
                <a:cs typeface="Avenir Heavy"/>
                <a:sym typeface="Avenir Heavy"/>
              </a:defRPr>
            </a:pPr>
            <a:endParaRPr lang="en-SG" sz="2400" dirty="0">
              <a:solidFill>
                <a:schemeClr val="bg2">
                  <a:lumMod val="10000"/>
                </a:schemeClr>
              </a:solidFill>
              <a:latin typeface="Arial" panose="020B0604020202020204" pitchFamily="34" charset="0"/>
              <a:cs typeface="Arial" panose="020B0604020202020204" pitchFamily="34" charset="0"/>
            </a:endParaRPr>
          </a:p>
          <a:p>
            <a:pPr marL="395101" indent="-395101" defTabSz="609585">
              <a:spcBef>
                <a:spcPts val="1333"/>
              </a:spcBef>
              <a:buSzPct val="75000"/>
              <a:buFontTx/>
              <a:buChar char="•"/>
              <a:defRPr sz="1800">
                <a:solidFill>
                  <a:schemeClr val="accent2"/>
                </a:solidFill>
                <a:latin typeface="Avenir Heavy"/>
                <a:ea typeface="Avenir Heavy"/>
                <a:cs typeface="Avenir Heavy"/>
                <a:sym typeface="Avenir Heavy"/>
              </a:defRPr>
            </a:pPr>
            <a:endParaRPr sz="2400" dirty="0">
              <a:solidFill>
                <a:schemeClr val="bg2">
                  <a:lumMod val="1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ABEA57-FC7F-544C-857F-1A4D47FF2BFA}"/>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Tree>
    <p:extLst>
      <p:ext uri="{BB962C8B-B14F-4D97-AF65-F5344CB8AC3E}">
        <p14:creationId xmlns:p14="http://schemas.microsoft.com/office/powerpoint/2010/main" val="2921863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SG" sz="4000" dirty="0">
                <a:latin typeface="Arial" panose="020B0604020202020204" pitchFamily="34" charset="0"/>
                <a:cs typeface="Arial" panose="020B0604020202020204" pitchFamily="34" charset="0"/>
              </a:rPr>
              <a:t>How to Install </a:t>
            </a:r>
            <a:r>
              <a:rPr sz="4000" dirty="0">
                <a:latin typeface="Arial" panose="020B0604020202020204" pitchFamily="34" charset="0"/>
                <a:cs typeface="Arial" panose="020B0604020202020204" pitchFamily="34" charset="0"/>
              </a:rPr>
              <a:t>NLTK</a:t>
            </a:r>
          </a:p>
        </p:txBody>
      </p:sp>
      <p:sp>
        <p:nvSpPr>
          <p:cNvPr id="2" name="Slide Number Placeholder 1">
            <a:extLst>
              <a:ext uri="{FF2B5EF4-FFF2-40B4-BE49-F238E27FC236}">
                <a16:creationId xmlns:a16="http://schemas.microsoft.com/office/drawing/2014/main" id="{BA8C0CA1-D6F3-D449-A6DB-D53B074D1248}"/>
              </a:ext>
            </a:extLst>
          </p:cNvPr>
          <p:cNvSpPr>
            <a:spLocks noGrp="1"/>
          </p:cNvSpPr>
          <p:nvPr>
            <p:ph type="sldNum" sz="quarter" idx="2"/>
          </p:nvPr>
        </p:nvSpPr>
        <p:spPr/>
        <p:txBody>
          <a:bodyPr/>
          <a:lstStyle/>
          <a:p>
            <a:fld id="{4FAB73BC-B049-4115-A692-8D63A059BFB8}" type="slidenum">
              <a:rPr lang="en-US" smtClean="0"/>
              <a:pPr/>
              <a:t>6</a:t>
            </a:fld>
            <a:endParaRPr lang="en-US" dirty="0"/>
          </a:p>
        </p:txBody>
      </p:sp>
      <p:sp>
        <p:nvSpPr>
          <p:cNvPr id="3" name="Rectangle 2">
            <a:extLst>
              <a:ext uri="{FF2B5EF4-FFF2-40B4-BE49-F238E27FC236}">
                <a16:creationId xmlns:a16="http://schemas.microsoft.com/office/drawing/2014/main" id="{58F8B811-C466-8B47-B9C0-6EE3B8CF3C19}"/>
              </a:ext>
            </a:extLst>
          </p:cNvPr>
          <p:cNvSpPr/>
          <p:nvPr/>
        </p:nvSpPr>
        <p:spPr>
          <a:xfrm>
            <a:off x="544800" y="1098409"/>
            <a:ext cx="5147371" cy="461665"/>
          </a:xfrm>
          <a:prstGeom prst="rect">
            <a:avLst/>
          </a:prstGeom>
        </p:spPr>
        <p:txBody>
          <a:bodyPr wrap="none">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b="1" dirty="0">
                <a:solidFill>
                  <a:schemeClr val="tx1">
                    <a:lumMod val="95000"/>
                    <a:lumOff val="5000"/>
                  </a:schemeClr>
                </a:solidFill>
                <a:latin typeface="Arial" panose="020B0604020202020204" pitchFamily="34" charset="0"/>
                <a:cs typeface="Arial" panose="020B0604020202020204" pitchFamily="34" charset="0"/>
              </a:rPr>
              <a:t>1. Install package from Anaconda </a:t>
            </a:r>
          </a:p>
        </p:txBody>
      </p:sp>
      <p:sp>
        <p:nvSpPr>
          <p:cNvPr id="5" name="Rectangle 4">
            <a:extLst>
              <a:ext uri="{FF2B5EF4-FFF2-40B4-BE49-F238E27FC236}">
                <a16:creationId xmlns:a16="http://schemas.microsoft.com/office/drawing/2014/main" id="{40C754A4-FFE6-E148-8EAA-474336D11ABA}"/>
              </a:ext>
            </a:extLst>
          </p:cNvPr>
          <p:cNvSpPr/>
          <p:nvPr/>
        </p:nvSpPr>
        <p:spPr>
          <a:xfrm>
            <a:off x="4565260" y="3244334"/>
            <a:ext cx="3061479" cy="369332"/>
          </a:xfrm>
          <a:prstGeom prst="rect">
            <a:avLst/>
          </a:prstGeom>
        </p:spPr>
        <p:txBody>
          <a:bodyPr wrap="none">
            <a:spAutoFit/>
          </a:bodyPr>
          <a:lstStyle/>
          <a:p>
            <a:pPr defTabSz="609585">
              <a:spcBef>
                <a:spcPts val="1333"/>
              </a:spcBef>
              <a:defRPr sz="1800">
                <a:solidFill>
                  <a:schemeClr val="accent2"/>
                </a:solidFill>
                <a:latin typeface="Avenir Heavy"/>
                <a:ea typeface="Avenir Heavy"/>
                <a:cs typeface="Avenir Heavy"/>
                <a:sym typeface="Avenir Heavy"/>
              </a:defRPr>
            </a:pPr>
            <a:r>
              <a:rPr lang="en-US" b="1" dirty="0">
                <a:solidFill>
                  <a:schemeClr val="tx1">
                    <a:lumMod val="95000"/>
                    <a:lumOff val="5000"/>
                  </a:schemeClr>
                </a:solidFill>
                <a:latin typeface="Arial" panose="020B0604020202020204" pitchFamily="34" charset="0"/>
                <a:cs typeface="Arial" panose="020B0604020202020204" pitchFamily="34" charset="0"/>
              </a:rPr>
              <a:t>From Anaconda </a:t>
            </a:r>
            <a:r>
              <a:rPr lang="en-US" b="1" dirty="0" err="1">
                <a:solidFill>
                  <a:schemeClr val="tx1">
                    <a:lumMod val="95000"/>
                    <a:lumOff val="5000"/>
                  </a:schemeClr>
                </a:solidFill>
                <a:latin typeface="Arial" panose="020B0604020202020204" pitchFamily="34" charset="0"/>
                <a:cs typeface="Arial" panose="020B0604020202020204" pitchFamily="34" charset="0"/>
              </a:rPr>
              <a:t>Navigato</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2875435-611A-B249-AE9E-DC4D1382A7C7}"/>
              </a:ext>
            </a:extLst>
          </p:cNvPr>
          <p:cNvPicPr>
            <a:picLocks noChangeAspect="1"/>
          </p:cNvPicPr>
          <p:nvPr/>
        </p:nvPicPr>
        <p:blipFill rotWithShape="1">
          <a:blip r:embed="rId3"/>
          <a:srcRect b="18397"/>
          <a:stretch/>
        </p:blipFill>
        <p:spPr>
          <a:xfrm>
            <a:off x="544800" y="1651481"/>
            <a:ext cx="8883797" cy="2061446"/>
          </a:xfrm>
          <a:prstGeom prst="rect">
            <a:avLst/>
          </a:prstGeom>
        </p:spPr>
      </p:pic>
      <p:sp>
        <p:nvSpPr>
          <p:cNvPr id="14" name="Rectangle 13">
            <a:extLst>
              <a:ext uri="{FF2B5EF4-FFF2-40B4-BE49-F238E27FC236}">
                <a16:creationId xmlns:a16="http://schemas.microsoft.com/office/drawing/2014/main" id="{0DBCCBC0-323E-A942-9FEB-6CE471BDE689}"/>
              </a:ext>
            </a:extLst>
          </p:cNvPr>
          <p:cNvSpPr/>
          <p:nvPr/>
        </p:nvSpPr>
        <p:spPr>
          <a:xfrm>
            <a:off x="544800" y="3920149"/>
            <a:ext cx="7701147" cy="461665"/>
          </a:xfrm>
          <a:prstGeom prst="rect">
            <a:avLst/>
          </a:prstGeom>
        </p:spPr>
        <p:txBody>
          <a:bodyPr wrap="none">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b="1" dirty="0">
                <a:solidFill>
                  <a:schemeClr val="tx1">
                    <a:lumMod val="95000"/>
                    <a:lumOff val="5000"/>
                  </a:schemeClr>
                </a:solidFill>
                <a:latin typeface="Arial" panose="020B0604020202020204" pitchFamily="34" charset="0"/>
                <a:cs typeface="Arial" panose="020B0604020202020204" pitchFamily="34" charset="0"/>
              </a:rPr>
              <a:t>2. Download all data and models from Python shell</a:t>
            </a:r>
          </a:p>
        </p:txBody>
      </p:sp>
      <p:pic>
        <p:nvPicPr>
          <p:cNvPr id="9" name="Picture 8">
            <a:extLst>
              <a:ext uri="{FF2B5EF4-FFF2-40B4-BE49-F238E27FC236}">
                <a16:creationId xmlns:a16="http://schemas.microsoft.com/office/drawing/2014/main" id="{B41367F4-C20F-C541-B230-4CDE83D35F4C}"/>
              </a:ext>
            </a:extLst>
          </p:cNvPr>
          <p:cNvPicPr>
            <a:picLocks noChangeAspect="1"/>
          </p:cNvPicPr>
          <p:nvPr/>
        </p:nvPicPr>
        <p:blipFill>
          <a:blip r:embed="rId4"/>
          <a:stretch>
            <a:fillRect/>
          </a:stretch>
        </p:blipFill>
        <p:spPr>
          <a:xfrm>
            <a:off x="649152" y="4557920"/>
            <a:ext cx="3434531" cy="648025"/>
          </a:xfrm>
          <a:prstGeom prst="rect">
            <a:avLst/>
          </a:prstGeom>
        </p:spPr>
      </p:pic>
      <p:pic>
        <p:nvPicPr>
          <p:cNvPr id="10" name="Picture 9">
            <a:extLst>
              <a:ext uri="{FF2B5EF4-FFF2-40B4-BE49-F238E27FC236}">
                <a16:creationId xmlns:a16="http://schemas.microsoft.com/office/drawing/2014/main" id="{689F8885-622F-F24C-AC2A-9D6216784E8E}"/>
              </a:ext>
            </a:extLst>
          </p:cNvPr>
          <p:cNvPicPr>
            <a:picLocks noChangeAspect="1"/>
          </p:cNvPicPr>
          <p:nvPr/>
        </p:nvPicPr>
        <p:blipFill>
          <a:blip r:embed="rId5"/>
          <a:stretch>
            <a:fillRect/>
          </a:stretch>
        </p:blipFill>
        <p:spPr>
          <a:xfrm>
            <a:off x="4319229" y="4398339"/>
            <a:ext cx="7853436" cy="2426571"/>
          </a:xfrm>
          <a:prstGeom prst="rect">
            <a:avLst/>
          </a:prstGeom>
        </p:spPr>
      </p:pic>
    </p:spTree>
    <p:extLst>
      <p:ext uri="{BB962C8B-B14F-4D97-AF65-F5344CB8AC3E}">
        <p14:creationId xmlns:p14="http://schemas.microsoft.com/office/powerpoint/2010/main" val="2760461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228546-2F3F-8A49-9B37-F7AF2238A41C}"/>
              </a:ext>
            </a:extLst>
          </p:cNvPr>
          <p:cNvSpPr/>
          <p:nvPr/>
        </p:nvSpPr>
        <p:spPr>
          <a:xfrm>
            <a:off x="262466" y="2254289"/>
            <a:ext cx="11667067" cy="118533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bject 2"/>
          <p:cNvSpPr txBox="1"/>
          <p:nvPr/>
        </p:nvSpPr>
        <p:spPr>
          <a:xfrm>
            <a:off x="531136" y="409490"/>
            <a:ext cx="11250441" cy="12311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Exercise: What are some things you should do to prepare for text analysis? </a:t>
            </a:r>
            <a:endParaRPr sz="4000" dirty="0">
              <a:latin typeface="Arial" panose="020B0604020202020204" pitchFamily="34" charset="0"/>
              <a:cs typeface="Arial" panose="020B0604020202020204" pitchFamily="34" charset="0"/>
            </a:endParaRPr>
          </a:p>
        </p:txBody>
      </p:sp>
      <p:sp>
        <p:nvSpPr>
          <p:cNvPr id="483" name="How Can We Use Word2Vec?"/>
          <p:cNvSpPr txBox="1"/>
          <p:nvPr/>
        </p:nvSpPr>
        <p:spPr>
          <a:xfrm>
            <a:off x="585959" y="2154951"/>
            <a:ext cx="11250441" cy="2505808"/>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br>
              <a:rPr sz="2400" dirty="0">
                <a:solidFill>
                  <a:schemeClr val="tx1">
                    <a:lumMod val="95000"/>
                    <a:lumOff val="5000"/>
                  </a:schemeClr>
                </a:solidFill>
                <a:latin typeface="Arial" panose="020B0604020202020204" pitchFamily="34" charset="0"/>
                <a:cs typeface="Arial" panose="020B0604020202020204" pitchFamily="34" charset="0"/>
              </a:rPr>
            </a:b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Hi Mr. Smith! I’m going to buy some veg</a:t>
            </a:r>
            <a:r>
              <a:rPr lang="en-US"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e</a:t>
            </a: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tables (tomatoes and cucumbers) from the store. Should </a:t>
            </a:r>
            <a:r>
              <a:rPr lang="en-US" sz="2400" dirty="0" err="1">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i</a:t>
            </a: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 pick up some black-eyed peas as well?</a:t>
            </a:r>
            <a:b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br>
            <a:endPar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endParaRPr>
          </a:p>
          <a:p>
            <a:pPr defTabSz="609585">
              <a:spcBef>
                <a:spcPts val="1333"/>
              </a:spcBef>
              <a:defRPr sz="1800">
                <a:solidFill>
                  <a:srgbClr val="000000"/>
                </a:solidFill>
                <a:latin typeface="Avenir Book"/>
                <a:ea typeface="Avenir Book"/>
                <a:cs typeface="Avenir Book"/>
                <a:sym typeface="Avenir Book"/>
              </a:defRPr>
            </a:pPr>
            <a:br>
              <a:rPr sz="2400" dirty="0">
                <a:solidFill>
                  <a:schemeClr val="tx1">
                    <a:lumMod val="95000"/>
                    <a:lumOff val="5000"/>
                  </a:schemeClr>
                </a:solidFill>
                <a:latin typeface="Arial" panose="020B0604020202020204" pitchFamily="34" charset="0"/>
                <a:cs typeface="Arial" panose="020B0604020202020204" pitchFamily="34" charset="0"/>
              </a:rPr>
            </a:b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3E70F6-8CD8-134E-A972-38DE5A807FBA}"/>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900917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spc="0" dirty="0">
                <a:latin typeface="Arial" panose="020B0604020202020204" pitchFamily="34" charset="0"/>
                <a:cs typeface="Arial" panose="020B0604020202020204" pitchFamily="34" charset="0"/>
              </a:rPr>
              <a:t>Preprocessing Techniques</a:t>
            </a:r>
          </a:p>
        </p:txBody>
      </p:sp>
      <p:sp>
        <p:nvSpPr>
          <p:cNvPr id="488" name="How Can We Use Word2Vec?"/>
          <p:cNvSpPr txBox="1"/>
          <p:nvPr/>
        </p:nvSpPr>
        <p:spPr>
          <a:xfrm>
            <a:off x="531137" y="1386602"/>
            <a:ext cx="9615753" cy="3708702"/>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Turn text into a meaningful format for analysis</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Tokenization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Clean the data</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Remove</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capital letters, punctuation, stop words</a:t>
            </a:r>
          </a:p>
          <a:p>
            <a:pPr marL="687701" lvl="1" indent="-395101" defTabSz="609585">
              <a:spcBef>
                <a:spcPts val="1333"/>
              </a:spcBef>
              <a:buSzPct val="75000"/>
              <a:buFontTx/>
              <a:buChar char="•"/>
              <a:defRPr sz="1800">
                <a:solidFill>
                  <a:srgbClr val="535353"/>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Normalization - stemming, lemmatization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Chunking</a:t>
            </a:r>
            <a:r>
              <a:rPr lang="en-US" sz="2400" dirty="0">
                <a:solidFill>
                  <a:schemeClr val="tx1">
                    <a:lumMod val="95000"/>
                    <a:lumOff val="5000"/>
                  </a:schemeClr>
                </a:solidFill>
                <a:latin typeface="Arial" panose="020B0604020202020204" pitchFamily="34" charset="0"/>
                <a:cs typeface="Arial" panose="020B0604020202020204" pitchFamily="34" charset="0"/>
              </a:rPr>
              <a:t> - </a:t>
            </a:r>
            <a:r>
              <a:rPr sz="2400" dirty="0">
                <a:solidFill>
                  <a:schemeClr val="tx1">
                    <a:lumMod val="95000"/>
                    <a:lumOff val="5000"/>
                  </a:schemeClr>
                </a:solidFill>
                <a:latin typeface="Arial" panose="020B0604020202020204" pitchFamily="34" charset="0"/>
                <a:cs typeface="Arial" panose="020B0604020202020204" pitchFamily="34" charset="0"/>
              </a:rPr>
              <a:t>compound te</a:t>
            </a:r>
            <a:r>
              <a:rPr lang="en-US" sz="2400" dirty="0">
                <a:solidFill>
                  <a:schemeClr val="tx1">
                    <a:lumMod val="95000"/>
                    <a:lumOff val="5000"/>
                  </a:schemeClr>
                </a:solidFill>
                <a:latin typeface="Arial" panose="020B0604020202020204" pitchFamily="34" charset="0"/>
                <a:cs typeface="Arial" panose="020B0604020202020204" pitchFamily="34" charset="0"/>
              </a:rPr>
              <a:t>rms, multi-words phrases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Oval 1"/>
          <p:cNvSpPr/>
          <p:nvPr/>
        </p:nvSpPr>
        <p:spPr>
          <a:xfrm>
            <a:off x="531137" y="1784173"/>
            <a:ext cx="3431264" cy="692459"/>
          </a:xfrm>
          <a:prstGeom prst="ellipse">
            <a:avLst/>
          </a:prstGeom>
          <a:no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endParaRPr lang="en-US" sz="2400">
              <a:solidFill>
                <a:schemeClr val="tx1">
                  <a:lumMod val="95000"/>
                  <a:lumOff val="5000"/>
                </a:schemeClr>
              </a:solidFill>
              <a:latin typeface="Arial" panose="020B0604020202020204" pitchFamily="34" charset="0"/>
              <a:cs typeface="Arial" panose="020B0604020202020204" pitchFamily="34" charset="0"/>
              <a:sym typeface="Helvetica"/>
            </a:endParaRPr>
          </a:p>
        </p:txBody>
      </p:sp>
      <p:sp>
        <p:nvSpPr>
          <p:cNvPr id="3" name="Slide Number Placeholder 2">
            <a:extLst>
              <a:ext uri="{FF2B5EF4-FFF2-40B4-BE49-F238E27FC236}">
                <a16:creationId xmlns:a16="http://schemas.microsoft.com/office/drawing/2014/main" id="{2D078A5A-721E-114C-82D6-3BF3C3099061}"/>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3906099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object 2"/>
          <p:cNvSpPr txBox="1"/>
          <p:nvPr/>
        </p:nvSpPr>
        <p:spPr>
          <a:xfrm>
            <a:off x="531136" y="409490"/>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Tokenization</a:t>
            </a:r>
          </a:p>
        </p:txBody>
      </p:sp>
      <p:sp>
        <p:nvSpPr>
          <p:cNvPr id="493" name="How Can We Use Word2Vec?"/>
          <p:cNvSpPr txBox="1"/>
          <p:nvPr/>
        </p:nvSpPr>
        <p:spPr>
          <a:xfrm>
            <a:off x="531136" y="1386607"/>
            <a:ext cx="11250441" cy="3172657"/>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22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Tokenization = splitting raw text into small, indivisible units for processing </a:t>
            </a:r>
          </a:p>
          <a:p>
            <a:pPr defTabSz="609585">
              <a:spcBef>
                <a:spcPts val="1333"/>
              </a:spcBef>
              <a:defRPr sz="1000">
                <a:solidFill>
                  <a:srgbClr val="000000"/>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These units can be:</a:t>
            </a:r>
          </a:p>
          <a:p>
            <a:pPr marL="687701" lvl="1" indent="-395101" defTabSz="609585">
              <a:spcBef>
                <a:spcPts val="1333"/>
              </a:spcBef>
              <a:buSzPct val="75000"/>
              <a:buFontTx/>
              <a:buChar char="•"/>
              <a:defRPr sz="1800">
                <a:solidFill>
                  <a:srgbClr val="000000"/>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cs typeface="Arial" panose="020B0604020202020204" pitchFamily="34" charset="0"/>
              </a:rPr>
              <a:t>Sentences</a:t>
            </a: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Words </a:t>
            </a: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N-grams</a:t>
            </a:r>
          </a:p>
        </p:txBody>
      </p:sp>
      <p:sp>
        <p:nvSpPr>
          <p:cNvPr id="2" name="Slide Number Placeholder 1">
            <a:extLst>
              <a:ext uri="{FF2B5EF4-FFF2-40B4-BE49-F238E27FC236}">
                <a16:creationId xmlns:a16="http://schemas.microsoft.com/office/drawing/2014/main" id="{0CF1DE4F-2D1D-8F46-BF0C-C5E7C805EBFE}"/>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370646194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1_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5449</Words>
  <Application>Microsoft Macintosh PowerPoint</Application>
  <PresentationFormat>Widescreen</PresentationFormat>
  <Paragraphs>536</Paragraphs>
  <Slides>52</Slides>
  <Notes>51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Arial</vt:lpstr>
      <vt:lpstr>Avenir Book</vt:lpstr>
      <vt:lpstr>Avenir Heavy</vt:lpstr>
      <vt:lpstr>Avenir Light</vt:lpstr>
      <vt:lpstr>Calibri</vt:lpstr>
      <vt:lpstr>Calibri Light</vt:lpstr>
      <vt:lpstr>Clear Sans</vt:lpstr>
      <vt:lpstr>inherit</vt:lpstr>
      <vt:lpstr>Wingdings</vt:lpstr>
      <vt:lpstr>Retrospect</vt:lpstr>
      <vt:lpstr>1_Retrospect</vt:lpstr>
      <vt:lpstr>NLP Preprocessing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Tokenization is language dependent</vt:lpstr>
      <vt:lpstr>Tokenization is domain specific</vt:lpstr>
      <vt:lpstr>Exercise</vt:lpstr>
      <vt:lpstr>PowerPoint Presentation</vt:lpstr>
      <vt:lpstr>PowerPoint Presentation</vt:lpstr>
      <vt:lpstr>PowerPoint Presentation</vt:lpstr>
      <vt:lpstr>Stop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Stemming</vt:lpstr>
      <vt:lpstr>Lemmatization</vt:lpstr>
      <vt:lpstr>PowerPoint Presentation</vt:lpstr>
      <vt:lpstr>PowerPoint Presentation</vt:lpstr>
      <vt:lpstr>Preprocessing: Parts of Speech (POS) Tagging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Intelligent Bots with Azure Bot Service a and Congitive Services</dc:title>
  <dc:creator>Tan Poh Keam</dc:creator>
  <cp:lastModifiedBy>Tan Poh Keam</cp:lastModifiedBy>
  <cp:revision>122</cp:revision>
  <dcterms:created xsi:type="dcterms:W3CDTF">2019-11-18T08:15:35Z</dcterms:created>
  <dcterms:modified xsi:type="dcterms:W3CDTF">2020-06-16T00:26:42Z</dcterms:modified>
</cp:coreProperties>
</file>